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8" r:id="rId53"/>
    <p:sldId id="307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18288000" cy="10287000"/>
  <p:notesSz cx="6858000" cy="9144000"/>
  <p:embeddedFontLst>
    <p:embeddedFont>
      <p:font typeface="Raleway Bold" panose="020B0604020202020204" charset="-52"/>
      <p:regular r:id="rId72"/>
    </p:embeddedFont>
    <p:embeddedFont>
      <p:font typeface="Evolventa Bold" panose="020B0604020202020204" charset="0"/>
      <p:regular r:id="rId73"/>
    </p:embeddedFont>
    <p:embeddedFont>
      <p:font typeface="Raleway" panose="020B0604020202020204" charset="-52"/>
      <p:regular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Evolventa" panose="020B0604020202020204" charset="0"/>
      <p:regular r:id="rId7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-96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0.png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6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sv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54.sv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66.jpeg"/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12" Type="http://schemas.openxmlformats.org/officeDocument/2006/relationships/image" Target="../media/image65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4.jpeg"/><Relationship Id="rId5" Type="http://schemas.openxmlformats.org/officeDocument/2006/relationships/image" Target="../media/image77.svg"/><Relationship Id="rId15" Type="http://schemas.openxmlformats.org/officeDocument/2006/relationships/image" Target="../media/image87.svg"/><Relationship Id="rId10" Type="http://schemas.openxmlformats.org/officeDocument/2006/relationships/image" Target="../media/image82.svg"/><Relationship Id="rId4" Type="http://schemas.openxmlformats.org/officeDocument/2006/relationships/image" Target="../media/image60.png"/><Relationship Id="rId9" Type="http://schemas.openxmlformats.org/officeDocument/2006/relationships/image" Target="../media/image63.png"/><Relationship Id="rId1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sv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106.svg"/><Relationship Id="rId7" Type="http://schemas.openxmlformats.org/officeDocument/2006/relationships/image" Target="../media/image86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113.sv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106.svg"/><Relationship Id="rId7" Type="http://schemas.openxmlformats.org/officeDocument/2006/relationships/image" Target="../media/image92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../media/image83.png"/><Relationship Id="rId5" Type="http://schemas.openxmlformats.org/officeDocument/2006/relationships/image" Target="../media/image90.jpeg"/><Relationship Id="rId10" Type="http://schemas.openxmlformats.org/officeDocument/2006/relationships/image" Target="../media/image95.png"/><Relationship Id="rId4" Type="http://schemas.openxmlformats.org/officeDocument/2006/relationships/image" Target="../media/image89.jpeg"/><Relationship Id="rId9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06.svg"/><Relationship Id="rId7" Type="http://schemas.openxmlformats.org/officeDocument/2006/relationships/image" Target="../media/image9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4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27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212.svg"/><Relationship Id="rId7" Type="http://schemas.openxmlformats.org/officeDocument/2006/relationships/image" Target="../media/image109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Relationship Id="rId9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3" Type="http://schemas.openxmlformats.org/officeDocument/2006/relationships/image" Target="../media/image113.jpeg"/><Relationship Id="rId7" Type="http://schemas.openxmlformats.org/officeDocument/2006/relationships/image" Target="../media/image117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9.jpeg"/><Relationship Id="rId7" Type="http://schemas.openxmlformats.org/officeDocument/2006/relationships/image" Target="../media/image145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21.jpeg"/><Relationship Id="rId10" Type="http://schemas.openxmlformats.org/officeDocument/2006/relationships/image" Target="../media/image152.svg"/><Relationship Id="rId4" Type="http://schemas.openxmlformats.org/officeDocument/2006/relationships/image" Target="../media/image120.jpeg"/><Relationship Id="rId9" Type="http://schemas.openxmlformats.org/officeDocument/2006/relationships/image" Target="../media/image12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25.jpeg"/><Relationship Id="rId7" Type="http://schemas.openxmlformats.org/officeDocument/2006/relationships/image" Target="../media/image129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45.svg"/><Relationship Id="rId5" Type="http://schemas.openxmlformats.org/officeDocument/2006/relationships/image" Target="../media/image127.jpeg"/><Relationship Id="rId10" Type="http://schemas.openxmlformats.org/officeDocument/2006/relationships/image" Target="../media/image117.png"/><Relationship Id="rId4" Type="http://schemas.openxmlformats.org/officeDocument/2006/relationships/image" Target="../media/image126.jpeg"/><Relationship Id="rId9" Type="http://schemas.openxmlformats.org/officeDocument/2006/relationships/image" Target="../media/image152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6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63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3.png"/><Relationship Id="rId7" Type="http://schemas.openxmlformats.org/officeDocument/2006/relationships/image" Target="../media/image139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png"/><Relationship Id="rId10" Type="http://schemas.openxmlformats.org/officeDocument/2006/relationships/image" Target="../media/image142.jpeg"/><Relationship Id="rId4" Type="http://schemas.openxmlformats.org/officeDocument/2006/relationships/image" Target="../media/image163.svg"/><Relationship Id="rId9" Type="http://schemas.openxmlformats.org/officeDocument/2006/relationships/image" Target="../media/image14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63.svg"/><Relationship Id="rId7" Type="http://schemas.openxmlformats.org/officeDocument/2006/relationships/image" Target="../media/image13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Relationship Id="rId9" Type="http://schemas.openxmlformats.org/officeDocument/2006/relationships/image" Target="../media/image14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79.svg"/><Relationship Id="rId7" Type="http://schemas.openxmlformats.org/officeDocument/2006/relationships/image" Target="../media/image152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13" Type="http://schemas.openxmlformats.org/officeDocument/2006/relationships/image" Target="../media/image165.jpeg"/><Relationship Id="rId3" Type="http://schemas.openxmlformats.org/officeDocument/2006/relationships/image" Target="../media/image187.svg"/><Relationship Id="rId7" Type="http://schemas.openxmlformats.org/officeDocument/2006/relationships/image" Target="../media/image159.jpeg"/><Relationship Id="rId12" Type="http://schemas.openxmlformats.org/officeDocument/2006/relationships/image" Target="../media/image164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11" Type="http://schemas.openxmlformats.org/officeDocument/2006/relationships/image" Target="../media/image163.jpeg"/><Relationship Id="rId5" Type="http://schemas.openxmlformats.org/officeDocument/2006/relationships/image" Target="../media/image157.jpeg"/><Relationship Id="rId15" Type="http://schemas.openxmlformats.org/officeDocument/2006/relationships/image" Target="../media/image167.jpeg"/><Relationship Id="rId10" Type="http://schemas.openxmlformats.org/officeDocument/2006/relationships/image" Target="../media/image162.jpeg"/><Relationship Id="rId4" Type="http://schemas.openxmlformats.org/officeDocument/2006/relationships/image" Target="../media/image156.jpeg"/><Relationship Id="rId9" Type="http://schemas.openxmlformats.org/officeDocument/2006/relationships/image" Target="../media/image161.jpeg"/><Relationship Id="rId14" Type="http://schemas.openxmlformats.org/officeDocument/2006/relationships/image" Target="../media/image16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sv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204.svg"/><Relationship Id="rId7" Type="http://schemas.openxmlformats.org/officeDocument/2006/relationships/image" Target="../media/image208.sv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206.svg"/><Relationship Id="rId4" Type="http://schemas.openxmlformats.org/officeDocument/2006/relationships/image" Target="../media/image172.png"/><Relationship Id="rId9" Type="http://schemas.openxmlformats.org/officeDocument/2006/relationships/image" Target="../media/image210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212.svg"/><Relationship Id="rId7" Type="http://schemas.openxmlformats.org/officeDocument/2006/relationships/image" Target="../media/image17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212.svg"/><Relationship Id="rId7" Type="http://schemas.openxmlformats.org/officeDocument/2006/relationships/image" Target="../media/image18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image" Target="../media/image212.svg"/><Relationship Id="rId7" Type="http://schemas.openxmlformats.org/officeDocument/2006/relationships/image" Target="../media/image188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image" Target="../media/image229.svg"/><Relationship Id="rId7" Type="http://schemas.openxmlformats.org/officeDocument/2006/relationships/image" Target="../media/image193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svg"/><Relationship Id="rId5" Type="http://schemas.openxmlformats.org/officeDocument/2006/relationships/image" Target="../media/image192.png"/><Relationship Id="rId4" Type="http://schemas.openxmlformats.org/officeDocument/2006/relationships/image" Target="../media/image191.png"/><Relationship Id="rId9" Type="http://schemas.openxmlformats.org/officeDocument/2006/relationships/image" Target="../media/image19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201.jpe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43.svg"/><Relationship Id="rId7" Type="http://schemas.openxmlformats.org/officeDocument/2006/relationships/image" Target="../media/image206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svg"/><Relationship Id="rId3" Type="http://schemas.openxmlformats.org/officeDocument/2006/relationships/image" Target="../media/image208.jpeg"/><Relationship Id="rId7" Type="http://schemas.openxmlformats.org/officeDocument/2006/relationships/image" Target="../media/image212.png"/><Relationship Id="rId12" Type="http://schemas.openxmlformats.org/officeDocument/2006/relationships/image" Target="../media/image21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jpeg"/><Relationship Id="rId11" Type="http://schemas.openxmlformats.org/officeDocument/2006/relationships/image" Target="../media/image214.png"/><Relationship Id="rId5" Type="http://schemas.openxmlformats.org/officeDocument/2006/relationships/image" Target="../media/image210.jpeg"/><Relationship Id="rId10" Type="http://schemas.openxmlformats.org/officeDocument/2006/relationships/image" Target="../media/image256.svg"/><Relationship Id="rId4" Type="http://schemas.openxmlformats.org/officeDocument/2006/relationships/image" Target="../media/image209.jpeg"/><Relationship Id="rId9" Type="http://schemas.openxmlformats.org/officeDocument/2006/relationships/image" Target="../media/image21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eg"/><Relationship Id="rId3" Type="http://schemas.openxmlformats.org/officeDocument/2006/relationships/image" Target="../media/image216.jpeg"/><Relationship Id="rId7" Type="http://schemas.openxmlformats.org/officeDocument/2006/relationships/image" Target="../media/image220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9.jpeg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Relationship Id="rId9" Type="http://schemas.openxmlformats.org/officeDocument/2006/relationships/image" Target="../media/image22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7" Type="http://schemas.openxmlformats.org/officeDocument/2006/relationships/image" Target="../media/image270.sv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67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7" Type="http://schemas.openxmlformats.org/officeDocument/2006/relationships/image" Target="../media/image231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267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svg"/><Relationship Id="rId7" Type="http://schemas.openxmlformats.org/officeDocument/2006/relationships/image" Target="../media/image235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sv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svg"/><Relationship Id="rId7" Type="http://schemas.openxmlformats.org/officeDocument/2006/relationships/image" Target="../media/image246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svg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8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1528" y="0"/>
            <a:ext cx="13716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3270925">
            <a:off x="-3479476" y="310826"/>
            <a:ext cx="18947486" cy="13759742"/>
          </a:xfrm>
          <a:prstGeom prst="rect">
            <a:avLst/>
          </a:prstGeom>
          <a:solidFill>
            <a:srgbClr val="004AAD"/>
          </a:solidFill>
        </p:spPr>
      </p:sp>
      <p:grpSp>
        <p:nvGrpSpPr>
          <p:cNvPr id="4" name="Group 4"/>
          <p:cNvGrpSpPr/>
          <p:nvPr/>
        </p:nvGrpSpPr>
        <p:grpSpPr>
          <a:xfrm>
            <a:off x="13018322" y="0"/>
            <a:ext cx="5269678" cy="3543165"/>
            <a:chOff x="0" y="0"/>
            <a:chExt cx="1930400" cy="12979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8624" y="1028700"/>
            <a:ext cx="1715954" cy="23556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38617" y="1071111"/>
            <a:ext cx="1745732" cy="2270871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358234" y="4195711"/>
            <a:ext cx="13087850" cy="5575474"/>
            <a:chOff x="0" y="0"/>
            <a:chExt cx="17450467" cy="7433965"/>
          </a:xfrm>
        </p:grpSpPr>
        <p:sp>
          <p:nvSpPr>
            <p:cNvPr id="9" name="TextBox 9"/>
            <p:cNvSpPr txBox="1"/>
            <p:nvPr/>
          </p:nvSpPr>
          <p:spPr>
            <a:xfrm>
              <a:off x="0" y="6856750"/>
              <a:ext cx="17450467" cy="577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69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2075"/>
              <a:ext cx="17450467" cy="62854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150"/>
                </a:lnSpc>
              </a:pPr>
              <a:r>
                <a:rPr lang="en-US" sz="6500" spc="97">
                  <a:solidFill>
                    <a:srgbClr val="FFFFFF"/>
                  </a:solidFill>
                  <a:latin typeface="Evolventa"/>
                </a:rPr>
                <a:t>ОТЧЕТ ГЛАВЫ</a:t>
              </a:r>
            </a:p>
            <a:p>
              <a:pPr>
                <a:lnSpc>
                  <a:spcPts val="7150"/>
                </a:lnSpc>
              </a:pPr>
              <a:r>
                <a:rPr lang="en-US" sz="6500" spc="97">
                  <a:solidFill>
                    <a:srgbClr val="FFFFFF"/>
                  </a:solidFill>
                  <a:latin typeface="Evolventa"/>
                </a:rPr>
                <a:t>ПРИВОЛЖСКОГО МУНИЦИПАЛЬНОГО РАЙОНА ИВАНОВСКОЙ ОБЛАСТИ</a:t>
              </a:r>
            </a:p>
            <a:p>
              <a:pPr>
                <a:lnSpc>
                  <a:spcPts val="7150"/>
                </a:lnSpc>
              </a:pPr>
              <a:r>
                <a:rPr lang="en-US" sz="6500" spc="97">
                  <a:solidFill>
                    <a:srgbClr val="FFFFFF"/>
                  </a:solidFill>
                  <a:latin typeface="Evolventa"/>
                </a:rPr>
                <a:t>ЗА 2021 ГОД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431" r="25338"/>
          <a:stretch>
            <a:fillRect/>
          </a:stretch>
        </p:blipFill>
        <p:spPr>
          <a:xfrm>
            <a:off x="10940300" y="-2653004"/>
            <a:ext cx="7347700" cy="1352051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7378618">
            <a:off x="-1827484" y="-3465424"/>
            <a:ext cx="18822226" cy="14113119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/>
          <p:nvPr/>
        </p:nvGrpSpPr>
        <p:grpSpPr>
          <a:xfrm>
            <a:off x="577664" y="1744156"/>
            <a:ext cx="8176470" cy="8224233"/>
            <a:chOff x="0" y="-152400"/>
            <a:chExt cx="10901960" cy="10965643"/>
          </a:xfrm>
        </p:grpSpPr>
        <p:sp>
          <p:nvSpPr>
            <p:cNvPr id="5" name="TextBox 5"/>
            <p:cNvSpPr txBox="1"/>
            <p:nvPr/>
          </p:nvSpPr>
          <p:spPr>
            <a:xfrm>
              <a:off x="1610963" y="9999847"/>
              <a:ext cx="1625776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86"/>
                </a:lnSpc>
              </a:pPr>
              <a:r>
                <a:rPr lang="en-US" sz="2990" dirty="0">
                  <a:solidFill>
                    <a:srgbClr val="323634"/>
                  </a:solidFill>
                  <a:latin typeface="Evolventa Bold"/>
                </a:rPr>
                <a:t>2018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087480" y="10095098"/>
              <a:ext cx="1437193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86"/>
                </a:lnSpc>
              </a:pPr>
              <a:r>
                <a:rPr lang="en-US" sz="2990" dirty="0">
                  <a:solidFill>
                    <a:srgbClr val="323634"/>
                  </a:solidFill>
                  <a:latin typeface="Evolventa Bold"/>
                </a:rPr>
                <a:t>2019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563997" y="9999847"/>
              <a:ext cx="1439111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86"/>
                </a:lnSpc>
              </a:pPr>
              <a:r>
                <a:rPr lang="en-US" sz="2990" dirty="0">
                  <a:solidFill>
                    <a:srgbClr val="323634"/>
                  </a:solidFill>
                  <a:latin typeface="Evolventa Bold"/>
                </a:rPr>
                <a:t>2020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9218747" y="10058688"/>
              <a:ext cx="1441029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86"/>
                </a:lnSpc>
              </a:pPr>
              <a:r>
                <a:rPr lang="en-US" sz="2990" dirty="0">
                  <a:solidFill>
                    <a:srgbClr val="323634"/>
                  </a:solidFill>
                  <a:latin typeface="Evolventa Bold"/>
                </a:rPr>
                <a:t>2021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1244987" y="300948"/>
              <a:ext cx="9656973" cy="9656973"/>
              <a:chOff x="0" y="0"/>
              <a:chExt cx="7674342" cy="767434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-6350"/>
                <a:ext cx="767434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674342" h="12700">
                    <a:moveTo>
                      <a:pt x="0" y="0"/>
                    </a:moveTo>
                    <a:lnTo>
                      <a:pt x="7674342" y="0"/>
                    </a:lnTo>
                    <a:lnTo>
                      <a:pt x="76743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23634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1528518"/>
                <a:ext cx="767434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674342" h="12700">
                    <a:moveTo>
                      <a:pt x="0" y="0"/>
                    </a:moveTo>
                    <a:lnTo>
                      <a:pt x="7674342" y="0"/>
                    </a:lnTo>
                    <a:lnTo>
                      <a:pt x="76743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23634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3063387"/>
                <a:ext cx="767434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674342" h="12700">
                    <a:moveTo>
                      <a:pt x="0" y="0"/>
                    </a:moveTo>
                    <a:lnTo>
                      <a:pt x="7674342" y="0"/>
                    </a:lnTo>
                    <a:lnTo>
                      <a:pt x="76743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23634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4598255"/>
                <a:ext cx="767434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674342" h="12700">
                    <a:moveTo>
                      <a:pt x="0" y="0"/>
                    </a:moveTo>
                    <a:lnTo>
                      <a:pt x="7674342" y="0"/>
                    </a:lnTo>
                    <a:lnTo>
                      <a:pt x="76743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23634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6133123"/>
                <a:ext cx="767434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674342" h="12700">
                    <a:moveTo>
                      <a:pt x="0" y="0"/>
                    </a:moveTo>
                    <a:lnTo>
                      <a:pt x="7674342" y="0"/>
                    </a:lnTo>
                    <a:lnTo>
                      <a:pt x="76743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23634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7667992"/>
                <a:ext cx="767434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674342" h="12700">
                    <a:moveTo>
                      <a:pt x="0" y="0"/>
                    </a:moveTo>
                    <a:lnTo>
                      <a:pt x="7674342" y="0"/>
                    </a:lnTo>
                    <a:lnTo>
                      <a:pt x="76743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23634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0" y="-152400"/>
              <a:ext cx="991820" cy="754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86"/>
                </a:lnSpc>
              </a:pPr>
              <a:r>
                <a:rPr lang="en-US" sz="2990">
                  <a:solidFill>
                    <a:srgbClr val="323634"/>
                  </a:solidFill>
                  <a:latin typeface="Evolventa Bold"/>
                </a:rPr>
                <a:t>500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778995"/>
              <a:ext cx="991820" cy="754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86"/>
                </a:lnSpc>
              </a:pPr>
              <a:r>
                <a:rPr lang="en-US" sz="2990">
                  <a:solidFill>
                    <a:srgbClr val="323634"/>
                  </a:solidFill>
                  <a:latin typeface="Evolventa Bold"/>
                </a:rPr>
                <a:t>400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10389"/>
              <a:ext cx="991820" cy="754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86"/>
                </a:lnSpc>
              </a:pPr>
              <a:r>
                <a:rPr lang="en-US" sz="2990">
                  <a:solidFill>
                    <a:srgbClr val="323634"/>
                  </a:solidFill>
                  <a:latin typeface="Evolventa Bold"/>
                </a:rPr>
                <a:t>300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5641784"/>
              <a:ext cx="991820" cy="754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86"/>
                </a:lnSpc>
              </a:pPr>
              <a:r>
                <a:rPr lang="en-US" sz="2990">
                  <a:solidFill>
                    <a:srgbClr val="323634"/>
                  </a:solidFill>
                  <a:latin typeface="Evolventa Bold"/>
                </a:rPr>
                <a:t>200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7573179"/>
              <a:ext cx="991820" cy="754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86"/>
                </a:lnSpc>
              </a:pPr>
              <a:r>
                <a:rPr lang="en-US" sz="2990">
                  <a:solidFill>
                    <a:srgbClr val="323634"/>
                  </a:solidFill>
                  <a:latin typeface="Evolventa Bold"/>
                </a:rPr>
                <a:t>100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566526" y="9504573"/>
              <a:ext cx="425294" cy="754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86"/>
                </a:lnSpc>
              </a:pPr>
              <a:r>
                <a:rPr lang="en-US" sz="2990">
                  <a:solidFill>
                    <a:srgbClr val="323634"/>
                  </a:solidFill>
                  <a:latin typeface="Evolventa Bold"/>
                </a:rPr>
                <a:t>0 </a:t>
              </a:r>
            </a:p>
          </p:txBody>
        </p: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1244987" y="300948"/>
              <a:ext cx="9656973" cy="9656973"/>
              <a:chOff x="0" y="0"/>
              <a:chExt cx="7674342" cy="767434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3142041"/>
                <a:ext cx="874646" cy="4532300"/>
              </a:xfrm>
              <a:custGeom>
                <a:avLst/>
                <a:gdLst/>
                <a:ahLst/>
                <a:cxnLst/>
                <a:rect l="l" t="t" r="r" b="b"/>
                <a:pathLst>
                  <a:path w="874646" h="4532300">
                    <a:moveTo>
                      <a:pt x="0" y="4532301"/>
                    </a:moveTo>
                    <a:lnTo>
                      <a:pt x="0" y="69972"/>
                    </a:lnTo>
                    <a:cubicBezTo>
                      <a:pt x="0" y="51414"/>
                      <a:pt x="7372" y="33617"/>
                      <a:pt x="20494" y="20494"/>
                    </a:cubicBezTo>
                    <a:cubicBezTo>
                      <a:pt x="33616" y="7372"/>
                      <a:pt x="51414" y="0"/>
                      <a:pt x="69972" y="0"/>
                    </a:cubicBezTo>
                    <a:lnTo>
                      <a:pt x="804674" y="0"/>
                    </a:lnTo>
                    <a:cubicBezTo>
                      <a:pt x="843318" y="0"/>
                      <a:pt x="874646" y="31328"/>
                      <a:pt x="874646" y="69972"/>
                    </a:cubicBezTo>
                    <a:lnTo>
                      <a:pt x="874646" y="4532301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1966550" y="3326514"/>
                <a:ext cx="874646" cy="4347828"/>
              </a:xfrm>
              <a:custGeom>
                <a:avLst/>
                <a:gdLst/>
                <a:ahLst/>
                <a:cxnLst/>
                <a:rect l="l" t="t" r="r" b="b"/>
                <a:pathLst>
                  <a:path w="874646" h="4347828">
                    <a:moveTo>
                      <a:pt x="0" y="4347828"/>
                    </a:moveTo>
                    <a:lnTo>
                      <a:pt x="0" y="69972"/>
                    </a:lnTo>
                    <a:cubicBezTo>
                      <a:pt x="0" y="51414"/>
                      <a:pt x="7372" y="33617"/>
                      <a:pt x="20494" y="20494"/>
                    </a:cubicBezTo>
                    <a:cubicBezTo>
                      <a:pt x="33617" y="7372"/>
                      <a:pt x="51414" y="0"/>
                      <a:pt x="69972" y="0"/>
                    </a:cubicBezTo>
                    <a:lnTo>
                      <a:pt x="804674" y="0"/>
                    </a:lnTo>
                    <a:cubicBezTo>
                      <a:pt x="823232" y="0"/>
                      <a:pt x="841029" y="7372"/>
                      <a:pt x="854152" y="20494"/>
                    </a:cubicBezTo>
                    <a:cubicBezTo>
                      <a:pt x="867274" y="33617"/>
                      <a:pt x="874646" y="51414"/>
                      <a:pt x="874646" y="69972"/>
                    </a:cubicBezTo>
                    <a:lnTo>
                      <a:pt x="874646" y="4347828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3933100" y="3633525"/>
                <a:ext cx="874646" cy="4040817"/>
              </a:xfrm>
              <a:custGeom>
                <a:avLst/>
                <a:gdLst/>
                <a:ahLst/>
                <a:cxnLst/>
                <a:rect l="l" t="t" r="r" b="b"/>
                <a:pathLst>
                  <a:path w="874646" h="4040817">
                    <a:moveTo>
                      <a:pt x="0" y="4040817"/>
                    </a:moveTo>
                    <a:lnTo>
                      <a:pt x="0" y="69971"/>
                    </a:lnTo>
                    <a:cubicBezTo>
                      <a:pt x="0" y="51414"/>
                      <a:pt x="7372" y="33616"/>
                      <a:pt x="20494" y="20494"/>
                    </a:cubicBezTo>
                    <a:cubicBezTo>
                      <a:pt x="33617" y="7372"/>
                      <a:pt x="51414" y="0"/>
                      <a:pt x="69972" y="0"/>
                    </a:cubicBezTo>
                    <a:lnTo>
                      <a:pt x="804674" y="0"/>
                    </a:lnTo>
                    <a:cubicBezTo>
                      <a:pt x="823232" y="0"/>
                      <a:pt x="841030" y="7372"/>
                      <a:pt x="854152" y="20494"/>
                    </a:cubicBezTo>
                    <a:cubicBezTo>
                      <a:pt x="867274" y="33616"/>
                      <a:pt x="874646" y="51414"/>
                      <a:pt x="874646" y="69971"/>
                    </a:cubicBezTo>
                    <a:lnTo>
                      <a:pt x="874646" y="4040817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5899650" y="3802433"/>
                <a:ext cx="874645" cy="3871909"/>
              </a:xfrm>
              <a:custGeom>
                <a:avLst/>
                <a:gdLst/>
                <a:ahLst/>
                <a:cxnLst/>
                <a:rect l="l" t="t" r="r" b="b"/>
                <a:pathLst>
                  <a:path w="874645" h="3871909">
                    <a:moveTo>
                      <a:pt x="0" y="3871909"/>
                    </a:moveTo>
                    <a:lnTo>
                      <a:pt x="0" y="69971"/>
                    </a:lnTo>
                    <a:cubicBezTo>
                      <a:pt x="0" y="51414"/>
                      <a:pt x="7372" y="33616"/>
                      <a:pt x="20494" y="20494"/>
                    </a:cubicBezTo>
                    <a:cubicBezTo>
                      <a:pt x="33617" y="7372"/>
                      <a:pt x="51414" y="0"/>
                      <a:pt x="69972" y="0"/>
                    </a:cubicBezTo>
                    <a:lnTo>
                      <a:pt x="804674" y="0"/>
                    </a:lnTo>
                    <a:cubicBezTo>
                      <a:pt x="823232" y="0"/>
                      <a:pt x="841029" y="7372"/>
                      <a:pt x="854152" y="20494"/>
                    </a:cubicBezTo>
                    <a:cubicBezTo>
                      <a:pt x="867274" y="33616"/>
                      <a:pt x="874646" y="51414"/>
                      <a:pt x="874646" y="69971"/>
                    </a:cubicBezTo>
                    <a:lnTo>
                      <a:pt x="874646" y="387190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900046" y="1190847"/>
                <a:ext cx="874646" cy="6483494"/>
              </a:xfrm>
              <a:custGeom>
                <a:avLst/>
                <a:gdLst/>
                <a:ahLst/>
                <a:cxnLst/>
                <a:rect l="l" t="t" r="r" b="b"/>
                <a:pathLst>
                  <a:path w="874646" h="6483494">
                    <a:moveTo>
                      <a:pt x="0" y="6483495"/>
                    </a:moveTo>
                    <a:lnTo>
                      <a:pt x="0" y="69972"/>
                    </a:lnTo>
                    <a:cubicBezTo>
                      <a:pt x="0" y="31328"/>
                      <a:pt x="31327" y="0"/>
                      <a:pt x="69971" y="0"/>
                    </a:cubicBezTo>
                    <a:lnTo>
                      <a:pt x="804674" y="0"/>
                    </a:lnTo>
                    <a:cubicBezTo>
                      <a:pt x="843318" y="0"/>
                      <a:pt x="874645" y="31328"/>
                      <a:pt x="874645" y="69972"/>
                    </a:cubicBezTo>
                    <a:lnTo>
                      <a:pt x="874645" y="6483495"/>
                    </a:lnTo>
                    <a:close/>
                  </a:path>
                </a:pathLst>
              </a:custGeom>
              <a:solidFill>
                <a:srgbClr val="004AAD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2866596" y="1022012"/>
                <a:ext cx="874646" cy="6652330"/>
              </a:xfrm>
              <a:custGeom>
                <a:avLst/>
                <a:gdLst/>
                <a:ahLst/>
                <a:cxnLst/>
                <a:rect l="l" t="t" r="r" b="b"/>
                <a:pathLst>
                  <a:path w="874646" h="6652330">
                    <a:moveTo>
                      <a:pt x="0" y="6652330"/>
                    </a:moveTo>
                    <a:lnTo>
                      <a:pt x="0" y="69971"/>
                    </a:lnTo>
                    <a:cubicBezTo>
                      <a:pt x="0" y="31327"/>
                      <a:pt x="31327" y="0"/>
                      <a:pt x="69971" y="0"/>
                    </a:cubicBezTo>
                    <a:lnTo>
                      <a:pt x="804674" y="0"/>
                    </a:lnTo>
                    <a:cubicBezTo>
                      <a:pt x="843318" y="0"/>
                      <a:pt x="874646" y="31327"/>
                      <a:pt x="874646" y="69971"/>
                    </a:cubicBezTo>
                    <a:lnTo>
                      <a:pt x="874646" y="6652330"/>
                    </a:lnTo>
                    <a:close/>
                  </a:path>
                </a:pathLst>
              </a:custGeom>
              <a:solidFill>
                <a:srgbClr val="004AAD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4833146" y="1436426"/>
                <a:ext cx="874646" cy="6237915"/>
              </a:xfrm>
              <a:custGeom>
                <a:avLst/>
                <a:gdLst/>
                <a:ahLst/>
                <a:cxnLst/>
                <a:rect l="l" t="t" r="r" b="b"/>
                <a:pathLst>
                  <a:path w="874646" h="6237915">
                    <a:moveTo>
                      <a:pt x="0" y="6237916"/>
                    </a:moveTo>
                    <a:lnTo>
                      <a:pt x="0" y="69972"/>
                    </a:lnTo>
                    <a:cubicBezTo>
                      <a:pt x="0" y="51414"/>
                      <a:pt x="7372" y="33617"/>
                      <a:pt x="20494" y="20494"/>
                    </a:cubicBezTo>
                    <a:cubicBezTo>
                      <a:pt x="33617" y="7372"/>
                      <a:pt x="51414" y="0"/>
                      <a:pt x="69972" y="0"/>
                    </a:cubicBezTo>
                    <a:lnTo>
                      <a:pt x="804674" y="0"/>
                    </a:lnTo>
                    <a:cubicBezTo>
                      <a:pt x="823232" y="0"/>
                      <a:pt x="841029" y="7372"/>
                      <a:pt x="854152" y="20494"/>
                    </a:cubicBezTo>
                    <a:cubicBezTo>
                      <a:pt x="867274" y="33617"/>
                      <a:pt x="874646" y="51414"/>
                      <a:pt x="874646" y="69972"/>
                    </a:cubicBezTo>
                    <a:lnTo>
                      <a:pt x="874646" y="6237916"/>
                    </a:lnTo>
                    <a:close/>
                  </a:path>
                </a:pathLst>
              </a:custGeom>
              <a:solidFill>
                <a:srgbClr val="004AAD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6799696" y="1589913"/>
                <a:ext cx="874646" cy="6084429"/>
              </a:xfrm>
              <a:custGeom>
                <a:avLst/>
                <a:gdLst/>
                <a:ahLst/>
                <a:cxnLst/>
                <a:rect l="l" t="t" r="r" b="b"/>
                <a:pathLst>
                  <a:path w="874646" h="6084429">
                    <a:moveTo>
                      <a:pt x="0" y="6084429"/>
                    </a:moveTo>
                    <a:lnTo>
                      <a:pt x="0" y="69972"/>
                    </a:lnTo>
                    <a:cubicBezTo>
                      <a:pt x="0" y="31327"/>
                      <a:pt x="31327" y="0"/>
                      <a:pt x="69972" y="0"/>
                    </a:cubicBezTo>
                    <a:lnTo>
                      <a:pt x="804674" y="0"/>
                    </a:lnTo>
                    <a:cubicBezTo>
                      <a:pt x="843318" y="0"/>
                      <a:pt x="874646" y="31327"/>
                      <a:pt x="874646" y="69972"/>
                    </a:cubicBezTo>
                    <a:lnTo>
                      <a:pt x="874646" y="6084429"/>
                    </a:ln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7069" b="75913"/>
          <a:stretch>
            <a:fillRect/>
          </a:stretch>
        </p:blipFill>
        <p:spPr>
          <a:xfrm>
            <a:off x="9609400" y="4722037"/>
            <a:ext cx="4672413" cy="842926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9478" r="25668" b="78900"/>
          <a:stretch>
            <a:fillRect/>
          </a:stretch>
        </p:blipFill>
        <p:spPr>
          <a:xfrm>
            <a:off x="9595184" y="3304082"/>
            <a:ext cx="4686629" cy="832896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>
            <a:off x="10098652" y="4899022"/>
            <a:ext cx="5433443" cy="431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0"/>
              </a:lnSpc>
            </a:pPr>
            <a:r>
              <a:rPr lang="en-US" sz="2500" spc="37">
                <a:solidFill>
                  <a:srgbClr val="000000"/>
                </a:solidFill>
                <a:latin typeface="Evolventa Bold"/>
              </a:rPr>
              <a:t>ЮРИДИЧЕСКИЕ ЛИЦА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65300" y="3332548"/>
            <a:ext cx="5433443" cy="774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0"/>
              </a:lnSpc>
            </a:pPr>
            <a:r>
              <a:rPr lang="en-US" sz="2500" spc="37">
                <a:solidFill>
                  <a:srgbClr val="FFFFFF"/>
                </a:solidFill>
                <a:latin typeface="Evolventa Bold"/>
              </a:rPr>
              <a:t>ИНДИВИДУАЛЬНЫЕ ПРЕДПРИНИМАТЕЛИ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87189" y="904875"/>
            <a:ext cx="16162865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3"/>
              </a:lnSpc>
            </a:pPr>
            <a:r>
              <a:rPr lang="en-US" sz="4069">
                <a:solidFill>
                  <a:srgbClr val="31356E"/>
                </a:solidFill>
                <a:latin typeface="Evolventa"/>
              </a:rPr>
              <a:t>СУБЪЕКТЫ МАЛОГО И СРЕДНЕГО ПРЕДПРИНИМАТЕЛЬСТВА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59154" y="4955379"/>
            <a:ext cx="746403" cy="60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Evolventa Bold"/>
              </a:rPr>
              <a:t>295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431673" y="5183971"/>
            <a:ext cx="746403" cy="60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Evolventa Bold"/>
              </a:rPr>
              <a:t>283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259955" y="5532334"/>
            <a:ext cx="746403" cy="60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Evolventa Bold"/>
              </a:rPr>
              <a:t>263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120569" y="5641155"/>
            <a:ext cx="746403" cy="60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Evolventa Bold"/>
              </a:rPr>
              <a:t>252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000992" y="3571864"/>
            <a:ext cx="746403" cy="60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Evolventa Bold"/>
              </a:rPr>
              <a:t>396</a:t>
            </a:r>
            <a:r>
              <a:rPr lang="en-US" sz="3000" dirty="0">
                <a:solidFill>
                  <a:srgbClr val="000000"/>
                </a:solidFill>
                <a:latin typeface="Evolventa Bold"/>
              </a:rPr>
              <a:t>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072166" y="3428988"/>
            <a:ext cx="746403" cy="60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Evolventa Bold"/>
              </a:rPr>
              <a:t>406</a:t>
            </a:r>
            <a:r>
              <a:rPr lang="en-US" sz="3000" dirty="0">
                <a:solidFill>
                  <a:srgbClr val="000000"/>
                </a:solidFill>
                <a:latin typeface="Evolventa Bold"/>
              </a:rPr>
              <a:t>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286216" y="3071798"/>
            <a:ext cx="746403" cy="60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Evolventa Bold"/>
              </a:rPr>
              <a:t>433</a:t>
            </a:r>
            <a:r>
              <a:rPr lang="en-US" sz="3000" dirty="0">
                <a:solidFill>
                  <a:srgbClr val="000000"/>
                </a:solidFill>
                <a:latin typeface="Evolventa Bold"/>
              </a:rPr>
              <a:t>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428828" y="3214674"/>
            <a:ext cx="746403" cy="60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Evolventa Bold"/>
              </a:rPr>
              <a:t>422</a:t>
            </a:r>
            <a:r>
              <a:rPr lang="en-US" sz="3000" dirty="0">
                <a:solidFill>
                  <a:srgbClr val="000000"/>
                </a:solidFill>
                <a:latin typeface="Evolventa Bold"/>
              </a:rPr>
              <a:t>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77664" y="133350"/>
            <a:ext cx="10362636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МАЛЫЙ И СРЕДНИЙ БИЗНЕС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004AAD"/>
          </a:solidFill>
        </p:spPr>
      </p:sp>
      <p:grpSp>
        <p:nvGrpSpPr>
          <p:cNvPr id="3" name="Group 3"/>
          <p:cNvGrpSpPr/>
          <p:nvPr/>
        </p:nvGrpSpPr>
        <p:grpSpPr>
          <a:xfrm rot="-5471609">
            <a:off x="16333160" y="8336826"/>
            <a:ext cx="1683238" cy="1680545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4771" y="1028700"/>
            <a:ext cx="7824651" cy="869405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482434" y="979055"/>
            <a:ext cx="2073600" cy="157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900"/>
              </a:lnSpc>
            </a:pPr>
            <a:r>
              <a:rPr lang="en-US" sz="9000" spc="135">
                <a:solidFill>
                  <a:srgbClr val="FFFFFF"/>
                </a:solidFill>
                <a:latin typeface="Evolventa Bold"/>
              </a:rPr>
              <a:t>258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852315" y="1102884"/>
            <a:ext cx="5792867" cy="1080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81"/>
              </a:lnSpc>
            </a:pPr>
            <a:r>
              <a:rPr lang="en-US" sz="2844">
                <a:solidFill>
                  <a:srgbClr val="FFFFFF"/>
                </a:solidFill>
                <a:latin typeface="Evolventa"/>
              </a:rPr>
              <a:t>объектов с торговой площадью</a:t>
            </a:r>
          </a:p>
          <a:p>
            <a:pPr algn="l">
              <a:lnSpc>
                <a:spcPts val="3981"/>
              </a:lnSpc>
              <a:spcBef>
                <a:spcPct val="0"/>
              </a:spcBef>
            </a:pPr>
            <a:r>
              <a:rPr lang="en-US" sz="2844">
                <a:solidFill>
                  <a:srgbClr val="FFFFFF"/>
                </a:solidFill>
                <a:latin typeface="Evolventa"/>
              </a:rPr>
              <a:t>13 111 кв.м.</a:t>
            </a:r>
            <a:r>
              <a:rPr lang="en-US" sz="2844">
                <a:solidFill>
                  <a:srgbClr val="000000"/>
                </a:solidFill>
                <a:latin typeface="Evolventa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82434" y="2992479"/>
            <a:ext cx="2073600" cy="104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1"/>
              </a:lnSpc>
            </a:pPr>
            <a:r>
              <a:rPr lang="en-US" sz="6001" spc="90">
                <a:solidFill>
                  <a:srgbClr val="FFFFFF"/>
                </a:solidFill>
                <a:latin typeface="Evolventa Bold"/>
              </a:rPr>
              <a:t>112%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52315" y="2959958"/>
            <a:ext cx="4687729" cy="1080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81"/>
              </a:lnSpc>
            </a:pPr>
            <a:r>
              <a:rPr lang="en-US" sz="2844">
                <a:solidFill>
                  <a:srgbClr val="FFFFFF"/>
                </a:solidFill>
                <a:latin typeface="Evolventa"/>
              </a:rPr>
              <a:t>уровень обеспеченности</a:t>
            </a:r>
          </a:p>
          <a:p>
            <a:pPr algn="l">
              <a:lnSpc>
                <a:spcPts val="3981"/>
              </a:lnSpc>
              <a:spcBef>
                <a:spcPct val="0"/>
              </a:spcBef>
            </a:pPr>
            <a:r>
              <a:rPr lang="en-US" sz="2844">
                <a:solidFill>
                  <a:srgbClr val="FFFFFF"/>
                </a:solidFill>
                <a:latin typeface="Evolventa"/>
              </a:rPr>
              <a:t>торговыми площадями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86299" y="4296849"/>
            <a:ext cx="1942138" cy="107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21"/>
              </a:lnSpc>
            </a:pPr>
            <a:r>
              <a:rPr lang="en-US" sz="6201" spc="93">
                <a:solidFill>
                  <a:srgbClr val="FFFFFF"/>
                </a:solidFill>
                <a:latin typeface="Evolventa Bold"/>
              </a:rPr>
              <a:t>29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852315" y="4568040"/>
            <a:ext cx="6274356" cy="5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1"/>
              </a:lnSpc>
              <a:spcBef>
                <a:spcPct val="0"/>
              </a:spcBef>
            </a:pPr>
            <a:r>
              <a:rPr lang="en-US" sz="2844">
                <a:solidFill>
                  <a:srgbClr val="FFFFFF"/>
                </a:solidFill>
                <a:latin typeface="Evolventa"/>
              </a:rPr>
              <a:t>объектов общественного питания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86299" y="5433210"/>
            <a:ext cx="1942138" cy="107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21"/>
              </a:lnSpc>
            </a:pPr>
            <a:r>
              <a:rPr lang="en-US" sz="6201" spc="93">
                <a:solidFill>
                  <a:srgbClr val="FFFFFF"/>
                </a:solidFill>
                <a:latin typeface="Evolventa Bold"/>
              </a:rPr>
              <a:t>20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52315" y="5684920"/>
            <a:ext cx="6280071" cy="5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1"/>
              </a:lnSpc>
              <a:spcBef>
                <a:spcPct val="0"/>
              </a:spcBef>
            </a:pPr>
            <a:r>
              <a:rPr lang="en-US" sz="2844">
                <a:solidFill>
                  <a:srgbClr val="FFFFFF"/>
                </a:solidFill>
                <a:latin typeface="Evolventa"/>
              </a:rPr>
              <a:t>объектов бытового обслуживания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86299" y="6759855"/>
            <a:ext cx="1942138" cy="107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21"/>
              </a:lnSpc>
            </a:pPr>
            <a:r>
              <a:rPr lang="en-US" sz="6201" spc="93">
                <a:solidFill>
                  <a:srgbClr val="FFFFFF"/>
                </a:solidFill>
                <a:latin typeface="Evolventa Bold"/>
              </a:rPr>
              <a:t>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852315" y="7011564"/>
            <a:ext cx="4464844" cy="5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1"/>
              </a:lnSpc>
              <a:spcBef>
                <a:spcPct val="0"/>
              </a:spcBef>
            </a:pPr>
            <a:r>
              <a:rPr lang="en-US" sz="2844">
                <a:solidFill>
                  <a:srgbClr val="FFFFFF"/>
                </a:solidFill>
                <a:latin typeface="Evolventa"/>
              </a:rPr>
              <a:t>новых торговых объекта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28233" y="8016367"/>
            <a:ext cx="4441031" cy="2270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86"/>
              </a:lnSpc>
            </a:pPr>
            <a:r>
              <a:rPr lang="en-US" sz="2200">
                <a:solidFill>
                  <a:srgbClr val="FFFFFF"/>
                </a:solidFill>
                <a:latin typeface="Evolventa"/>
              </a:rPr>
              <a:t>Салон красоты «ВО! сторг»</a:t>
            </a:r>
          </a:p>
          <a:p>
            <a:pPr>
              <a:lnSpc>
                <a:spcPts val="3586"/>
              </a:lnSpc>
            </a:pPr>
            <a:r>
              <a:rPr lang="en-US" sz="2200">
                <a:solidFill>
                  <a:srgbClr val="FFFFFF"/>
                </a:solidFill>
                <a:latin typeface="Evolventa"/>
              </a:rPr>
              <a:t>Студия ногтевой эстетики «BLIK»</a:t>
            </a:r>
          </a:p>
          <a:p>
            <a:pPr>
              <a:lnSpc>
                <a:spcPts val="3586"/>
              </a:lnSpc>
            </a:pPr>
            <a:r>
              <a:rPr lang="en-US" sz="2200">
                <a:solidFill>
                  <a:srgbClr val="FFFFFF"/>
                </a:solidFill>
                <a:latin typeface="Evolventa"/>
              </a:rPr>
              <a:t>Sushi-bar «Panda»</a:t>
            </a:r>
          </a:p>
          <a:p>
            <a:pPr>
              <a:lnSpc>
                <a:spcPts val="3586"/>
              </a:lnSpc>
            </a:pPr>
            <a:r>
              <a:rPr lang="en-US" sz="2200">
                <a:solidFill>
                  <a:srgbClr val="FFFFFF"/>
                </a:solidFill>
                <a:latin typeface="Evolventa"/>
              </a:rPr>
              <a:t>Магазин одежды «7я»</a:t>
            </a:r>
          </a:p>
          <a:p>
            <a:pPr>
              <a:lnSpc>
                <a:spcPts val="3586"/>
              </a:lnSpc>
            </a:pPr>
            <a:r>
              <a:rPr lang="en-US" sz="2200">
                <a:solidFill>
                  <a:srgbClr val="FFFFFF"/>
                </a:solidFill>
                <a:latin typeface="Evolventa"/>
              </a:rPr>
              <a:t> 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3695" y="1188614"/>
            <a:ext cx="7891974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2"/>
              </a:lnSpc>
            </a:pPr>
            <a:r>
              <a:rPr lang="en-US" sz="4068">
                <a:solidFill>
                  <a:srgbClr val="31356E"/>
                </a:solidFill>
                <a:latin typeface="Evolventa"/>
              </a:rPr>
              <a:t>ОБОРОТ РОЗНИЧНОЙ ТОРГОВЛИ, млн.руб.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85794" y="9711921"/>
            <a:ext cx="791289" cy="50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Evolventa"/>
              </a:rPr>
              <a:t>2019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379682" y="9711921"/>
            <a:ext cx="791289" cy="50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Evolventa"/>
              </a:rPr>
              <a:t>2020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551468" y="9711921"/>
            <a:ext cx="791289" cy="50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Evolventa"/>
              </a:rPr>
              <a:t>2021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85794" y="6544856"/>
            <a:ext cx="959644" cy="60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Evolventa Bold"/>
              </a:rPr>
              <a:t>1000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135366" y="5223328"/>
            <a:ext cx="1279922" cy="60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Evolventa Bold"/>
              </a:rPr>
              <a:t>1112,3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07152" y="3419841"/>
            <a:ext cx="1279922" cy="60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Evolventa Bold"/>
              </a:rPr>
              <a:t>1257,8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33695" y="133350"/>
            <a:ext cx="10362636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ПОТРЕБИТЕЛЬСКИЙ РЫНОК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9318" y="7542867"/>
            <a:ext cx="3353502" cy="25913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9318" y="4090993"/>
            <a:ext cx="2974325" cy="30807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9318" y="1262773"/>
            <a:ext cx="2974325" cy="248221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0800000">
            <a:off x="15923861" y="0"/>
            <a:ext cx="2364139" cy="2360356"/>
            <a:chOff x="0" y="0"/>
            <a:chExt cx="6350000" cy="6339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t="20179" r="1782" b="20179"/>
          <a:stretch>
            <a:fillRect/>
          </a:stretch>
        </p:blipFill>
        <p:spPr>
          <a:xfrm>
            <a:off x="4659737" y="1732353"/>
            <a:ext cx="8968526" cy="15430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t="20179" r="1782" b="20179"/>
          <a:stretch>
            <a:fillRect/>
          </a:stretch>
        </p:blipFill>
        <p:spPr>
          <a:xfrm>
            <a:off x="4659737" y="3713553"/>
            <a:ext cx="8968526" cy="15430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t="20179" r="1782" b="20179"/>
          <a:stretch>
            <a:fillRect/>
          </a:stretch>
        </p:blipFill>
        <p:spPr>
          <a:xfrm>
            <a:off x="4659737" y="5999817"/>
            <a:ext cx="8968526" cy="15430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t="20179" r="1782" b="20179"/>
          <a:stretch>
            <a:fillRect/>
          </a:stretch>
        </p:blipFill>
        <p:spPr>
          <a:xfrm>
            <a:off x="4659737" y="8067014"/>
            <a:ext cx="8968526" cy="154305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09318" y="238125"/>
            <a:ext cx="7891974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82"/>
              </a:lnSpc>
            </a:pPr>
            <a:r>
              <a:rPr lang="en-US" sz="4568">
                <a:solidFill>
                  <a:srgbClr val="31356E"/>
                </a:solidFill>
                <a:latin typeface="Evolventa Bold"/>
              </a:rPr>
              <a:t>СФЕРА БЫТОВЫХ УСЛУГ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08388" y="2160978"/>
            <a:ext cx="8062360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2"/>
              </a:lnSpc>
            </a:pPr>
            <a:r>
              <a:rPr lang="en-US" sz="3168">
                <a:solidFill>
                  <a:srgbClr val="31356E"/>
                </a:solidFill>
                <a:latin typeface="Evolventa"/>
              </a:rPr>
              <a:t>ПАРИКМАХЕРСКИЕ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12820" y="4142178"/>
            <a:ext cx="8062360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2"/>
              </a:lnSpc>
            </a:pPr>
            <a:r>
              <a:rPr lang="en-US" sz="3168">
                <a:solidFill>
                  <a:srgbClr val="31356E"/>
                </a:solidFill>
                <a:latin typeface="Evolventa"/>
              </a:rPr>
              <a:t>ПОШИВ И РЕМОНТ ОДЕЖДЫ, ОБУВИ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12820" y="6428442"/>
            <a:ext cx="8062360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2"/>
              </a:lnSpc>
            </a:pPr>
            <a:r>
              <a:rPr lang="en-US" sz="3168">
                <a:solidFill>
                  <a:srgbClr val="31356E"/>
                </a:solidFill>
                <a:latin typeface="Evolventa"/>
              </a:rPr>
              <a:t>РИТУАЛЬНЫЕ УСЛУГИ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112820" y="8495639"/>
            <a:ext cx="8062360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2"/>
              </a:lnSpc>
            </a:pPr>
            <a:r>
              <a:rPr lang="en-US" sz="3168">
                <a:solidFill>
                  <a:srgbClr val="31356E"/>
                </a:solidFill>
                <a:latin typeface="Evolventa"/>
              </a:rPr>
              <a:t>РЕМОНТ И СТРОИТЕЛЬСТВО ЖИЛЬЯ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924940" y="2522928"/>
            <a:ext cx="3997843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1"/>
              </a:lnSpc>
            </a:pPr>
            <a:r>
              <a:rPr lang="en-US" sz="7068">
                <a:solidFill>
                  <a:srgbClr val="31356E"/>
                </a:solidFill>
                <a:latin typeface="Evolventa Bold"/>
              </a:rPr>
              <a:t>19</a:t>
            </a:r>
          </a:p>
          <a:p>
            <a:pPr algn="ctr">
              <a:lnSpc>
                <a:spcPts val="3442"/>
              </a:lnSpc>
            </a:pPr>
            <a:r>
              <a:rPr lang="en-US" sz="2868">
                <a:solidFill>
                  <a:srgbClr val="31356E"/>
                </a:solidFill>
                <a:latin typeface="Evolventa"/>
              </a:rPr>
              <a:t>ПРЕДПРИНИМАТЕЛЕЙ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24940" y="5209242"/>
            <a:ext cx="3997843" cy="292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01"/>
              </a:lnSpc>
            </a:pPr>
            <a:r>
              <a:rPr lang="en-US" sz="6168">
                <a:solidFill>
                  <a:srgbClr val="31356E"/>
                </a:solidFill>
                <a:latin typeface="Evolventa Bold"/>
              </a:rPr>
              <a:t>389 млн.руб.</a:t>
            </a:r>
          </a:p>
          <a:p>
            <a:pPr algn="ctr">
              <a:lnSpc>
                <a:spcPts val="3442"/>
              </a:lnSpc>
            </a:pPr>
            <a:r>
              <a:rPr lang="en-US" sz="2868">
                <a:solidFill>
                  <a:srgbClr val="31356E"/>
                </a:solidFill>
                <a:latin typeface="Evolventa"/>
              </a:rPr>
              <a:t>ОБЪЕМ ПЛАТНЫХ УСЛУГ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5132525" y="4616277"/>
            <a:ext cx="8433953" cy="5670723"/>
            <a:chOff x="0" y="0"/>
            <a:chExt cx="1930400" cy="12979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758982" y="0"/>
            <a:ext cx="7215628" cy="4851560"/>
            <a:chOff x="0" y="0"/>
            <a:chExt cx="1930400" cy="12979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369938" y="2141389"/>
            <a:ext cx="4575766" cy="4461457"/>
            <a:chOff x="0" y="0"/>
            <a:chExt cx="5083810" cy="4956810"/>
          </a:xfrm>
        </p:grpSpPr>
        <p:sp>
          <p:nvSpPr>
            <p:cNvPr id="7" name="Freeform 7"/>
            <p:cNvSpPr/>
            <p:nvPr/>
          </p:nvSpPr>
          <p:spPr>
            <a:xfrm>
              <a:off x="17780" y="17780"/>
              <a:ext cx="5049520" cy="4922520"/>
            </a:xfrm>
            <a:custGeom>
              <a:avLst/>
              <a:gdLst/>
              <a:ahLst/>
              <a:cxnLst/>
              <a:rect l="l" t="t" r="r" b="b"/>
              <a:pathLst>
                <a:path w="5049520" h="4922520">
                  <a:moveTo>
                    <a:pt x="2524760" y="0"/>
                  </a:moveTo>
                  <a:lnTo>
                    <a:pt x="499110" y="975360"/>
                  </a:lnTo>
                  <a:lnTo>
                    <a:pt x="0" y="3166110"/>
                  </a:lnTo>
                  <a:lnTo>
                    <a:pt x="1400810" y="4922520"/>
                  </a:lnTo>
                  <a:lnTo>
                    <a:pt x="3648710" y="4922520"/>
                  </a:lnTo>
                  <a:lnTo>
                    <a:pt x="5049520" y="3166110"/>
                  </a:lnTo>
                  <a:lnTo>
                    <a:pt x="4549140" y="975360"/>
                  </a:lnTo>
                  <a:lnTo>
                    <a:pt x="2524760" y="0"/>
                  </a:lnTo>
                  <a:close/>
                </a:path>
              </a:pathLst>
            </a:custGeom>
            <a:blipFill>
              <a:blip r:embed="rId2"/>
              <a:stretch>
                <a:fillRect l="-15787" r="-1578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083810" cy="4956810"/>
            </a:xfrm>
            <a:custGeom>
              <a:avLst/>
              <a:gdLst/>
              <a:ahLst/>
              <a:cxnLst/>
              <a:rect l="l" t="t" r="r" b="b"/>
              <a:pathLst>
                <a:path w="5083810" h="4956810">
                  <a:moveTo>
                    <a:pt x="3674110" y="4956810"/>
                  </a:moveTo>
                  <a:lnTo>
                    <a:pt x="1410970" y="4956810"/>
                  </a:lnTo>
                  <a:lnTo>
                    <a:pt x="1405890" y="4950460"/>
                  </a:lnTo>
                  <a:lnTo>
                    <a:pt x="0" y="3187700"/>
                  </a:lnTo>
                  <a:lnTo>
                    <a:pt x="502920" y="981710"/>
                  </a:lnTo>
                  <a:lnTo>
                    <a:pt x="509270" y="977900"/>
                  </a:lnTo>
                  <a:lnTo>
                    <a:pt x="2541270" y="0"/>
                  </a:lnTo>
                  <a:lnTo>
                    <a:pt x="4579620" y="981710"/>
                  </a:lnTo>
                  <a:lnTo>
                    <a:pt x="4580890" y="989330"/>
                  </a:lnTo>
                  <a:lnTo>
                    <a:pt x="5083810" y="3187700"/>
                  </a:lnTo>
                  <a:lnTo>
                    <a:pt x="3674110" y="4956810"/>
                  </a:lnTo>
                  <a:close/>
                  <a:moveTo>
                    <a:pt x="1426210" y="4925060"/>
                  </a:moveTo>
                  <a:lnTo>
                    <a:pt x="3657600" y="4925060"/>
                  </a:lnTo>
                  <a:lnTo>
                    <a:pt x="5049520" y="3180080"/>
                  </a:lnTo>
                  <a:lnTo>
                    <a:pt x="4552950" y="1003300"/>
                  </a:lnTo>
                  <a:lnTo>
                    <a:pt x="2542540" y="35560"/>
                  </a:lnTo>
                  <a:lnTo>
                    <a:pt x="530860" y="1003300"/>
                  </a:lnTo>
                  <a:lnTo>
                    <a:pt x="34290" y="3180080"/>
                  </a:lnTo>
                  <a:lnTo>
                    <a:pt x="1426210" y="4925060"/>
                  </a:lnTo>
                  <a:close/>
                </a:path>
              </a:pathLst>
            </a:custGeom>
            <a:solidFill>
              <a:srgbClr val="7ED957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3983072" y="5630642"/>
            <a:ext cx="4288793" cy="4181653"/>
            <a:chOff x="0" y="0"/>
            <a:chExt cx="5083810" cy="4956810"/>
          </a:xfrm>
        </p:grpSpPr>
        <p:sp>
          <p:nvSpPr>
            <p:cNvPr id="10" name="Freeform 10"/>
            <p:cNvSpPr/>
            <p:nvPr/>
          </p:nvSpPr>
          <p:spPr>
            <a:xfrm>
              <a:off x="17780" y="17780"/>
              <a:ext cx="5049520" cy="4922520"/>
            </a:xfrm>
            <a:custGeom>
              <a:avLst/>
              <a:gdLst/>
              <a:ahLst/>
              <a:cxnLst/>
              <a:rect l="l" t="t" r="r" b="b"/>
              <a:pathLst>
                <a:path w="5049520" h="4922520">
                  <a:moveTo>
                    <a:pt x="2524760" y="0"/>
                  </a:moveTo>
                  <a:lnTo>
                    <a:pt x="499110" y="975360"/>
                  </a:lnTo>
                  <a:lnTo>
                    <a:pt x="0" y="3166110"/>
                  </a:lnTo>
                  <a:lnTo>
                    <a:pt x="1400810" y="4922520"/>
                  </a:lnTo>
                  <a:lnTo>
                    <a:pt x="3648710" y="4922520"/>
                  </a:lnTo>
                  <a:lnTo>
                    <a:pt x="5049520" y="3166110"/>
                  </a:lnTo>
                  <a:lnTo>
                    <a:pt x="4549140" y="975360"/>
                  </a:lnTo>
                  <a:lnTo>
                    <a:pt x="2524760" y="0"/>
                  </a:lnTo>
                  <a:close/>
                </a:path>
              </a:pathLst>
            </a:custGeom>
            <a:blipFill>
              <a:blip r:embed="rId3"/>
              <a:stretch>
                <a:fillRect l="-14989" r="-14989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083810" cy="4956810"/>
            </a:xfrm>
            <a:custGeom>
              <a:avLst/>
              <a:gdLst/>
              <a:ahLst/>
              <a:cxnLst/>
              <a:rect l="l" t="t" r="r" b="b"/>
              <a:pathLst>
                <a:path w="5083810" h="4956810">
                  <a:moveTo>
                    <a:pt x="3674110" y="4956810"/>
                  </a:moveTo>
                  <a:lnTo>
                    <a:pt x="1410970" y="4956810"/>
                  </a:lnTo>
                  <a:lnTo>
                    <a:pt x="1405890" y="4950460"/>
                  </a:lnTo>
                  <a:lnTo>
                    <a:pt x="0" y="3187700"/>
                  </a:lnTo>
                  <a:lnTo>
                    <a:pt x="502920" y="981710"/>
                  </a:lnTo>
                  <a:lnTo>
                    <a:pt x="509270" y="977900"/>
                  </a:lnTo>
                  <a:lnTo>
                    <a:pt x="2541270" y="0"/>
                  </a:lnTo>
                  <a:lnTo>
                    <a:pt x="4579620" y="981710"/>
                  </a:lnTo>
                  <a:lnTo>
                    <a:pt x="4580890" y="989330"/>
                  </a:lnTo>
                  <a:lnTo>
                    <a:pt x="5083810" y="3187700"/>
                  </a:lnTo>
                  <a:lnTo>
                    <a:pt x="3674110" y="4956810"/>
                  </a:lnTo>
                  <a:close/>
                  <a:moveTo>
                    <a:pt x="1426210" y="4925060"/>
                  </a:moveTo>
                  <a:lnTo>
                    <a:pt x="3657600" y="4925060"/>
                  </a:lnTo>
                  <a:lnTo>
                    <a:pt x="5049520" y="3180080"/>
                  </a:lnTo>
                  <a:lnTo>
                    <a:pt x="4552950" y="1003300"/>
                  </a:lnTo>
                  <a:lnTo>
                    <a:pt x="2542540" y="35560"/>
                  </a:lnTo>
                  <a:lnTo>
                    <a:pt x="530860" y="1003300"/>
                  </a:lnTo>
                  <a:lnTo>
                    <a:pt x="34290" y="3180080"/>
                  </a:lnTo>
                  <a:lnTo>
                    <a:pt x="1426210" y="4925060"/>
                  </a:lnTo>
                  <a:close/>
                </a:path>
              </a:pathLst>
            </a:custGeom>
            <a:solidFill>
              <a:srgbClr val="7ED957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441231" y="5630642"/>
            <a:ext cx="4264417" cy="4157886"/>
            <a:chOff x="0" y="0"/>
            <a:chExt cx="5083810" cy="4956810"/>
          </a:xfrm>
        </p:grpSpPr>
        <p:sp>
          <p:nvSpPr>
            <p:cNvPr id="13" name="Freeform 13"/>
            <p:cNvSpPr/>
            <p:nvPr/>
          </p:nvSpPr>
          <p:spPr>
            <a:xfrm>
              <a:off x="17780" y="17780"/>
              <a:ext cx="5049520" cy="4922520"/>
            </a:xfrm>
            <a:custGeom>
              <a:avLst/>
              <a:gdLst/>
              <a:ahLst/>
              <a:cxnLst/>
              <a:rect l="l" t="t" r="r" b="b"/>
              <a:pathLst>
                <a:path w="5049520" h="4922520">
                  <a:moveTo>
                    <a:pt x="2524760" y="0"/>
                  </a:moveTo>
                  <a:lnTo>
                    <a:pt x="499110" y="975360"/>
                  </a:lnTo>
                  <a:lnTo>
                    <a:pt x="0" y="3166110"/>
                  </a:lnTo>
                  <a:lnTo>
                    <a:pt x="1400810" y="4922520"/>
                  </a:lnTo>
                  <a:lnTo>
                    <a:pt x="3648710" y="4922520"/>
                  </a:lnTo>
                  <a:lnTo>
                    <a:pt x="5049520" y="3166110"/>
                  </a:lnTo>
                  <a:lnTo>
                    <a:pt x="4549140" y="975360"/>
                  </a:lnTo>
                  <a:lnTo>
                    <a:pt x="2524760" y="0"/>
                  </a:lnTo>
                  <a:close/>
                </a:path>
              </a:pathLst>
            </a:custGeom>
            <a:blipFill>
              <a:blip r:embed="rId4"/>
              <a:stretch>
                <a:fillRect l="-17639" r="-17639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083810" cy="4956810"/>
            </a:xfrm>
            <a:custGeom>
              <a:avLst/>
              <a:gdLst/>
              <a:ahLst/>
              <a:cxnLst/>
              <a:rect l="l" t="t" r="r" b="b"/>
              <a:pathLst>
                <a:path w="5083810" h="4956810">
                  <a:moveTo>
                    <a:pt x="3674110" y="4956810"/>
                  </a:moveTo>
                  <a:lnTo>
                    <a:pt x="1410970" y="4956810"/>
                  </a:lnTo>
                  <a:lnTo>
                    <a:pt x="1405890" y="4950460"/>
                  </a:lnTo>
                  <a:lnTo>
                    <a:pt x="0" y="3187700"/>
                  </a:lnTo>
                  <a:lnTo>
                    <a:pt x="502920" y="981710"/>
                  </a:lnTo>
                  <a:lnTo>
                    <a:pt x="509270" y="977900"/>
                  </a:lnTo>
                  <a:lnTo>
                    <a:pt x="2541270" y="0"/>
                  </a:lnTo>
                  <a:lnTo>
                    <a:pt x="4579620" y="981710"/>
                  </a:lnTo>
                  <a:lnTo>
                    <a:pt x="4580890" y="989330"/>
                  </a:lnTo>
                  <a:lnTo>
                    <a:pt x="5083810" y="3187700"/>
                  </a:lnTo>
                  <a:lnTo>
                    <a:pt x="3674110" y="4956810"/>
                  </a:lnTo>
                  <a:close/>
                  <a:moveTo>
                    <a:pt x="1426210" y="4925060"/>
                  </a:moveTo>
                  <a:lnTo>
                    <a:pt x="3657600" y="4925060"/>
                  </a:lnTo>
                  <a:lnTo>
                    <a:pt x="5049520" y="3180080"/>
                  </a:lnTo>
                  <a:lnTo>
                    <a:pt x="4552950" y="1003300"/>
                  </a:lnTo>
                  <a:lnTo>
                    <a:pt x="2542540" y="35560"/>
                  </a:lnTo>
                  <a:lnTo>
                    <a:pt x="530860" y="1003300"/>
                  </a:lnTo>
                  <a:lnTo>
                    <a:pt x="34290" y="3180080"/>
                  </a:lnTo>
                  <a:lnTo>
                    <a:pt x="1426210" y="4925060"/>
                  </a:lnTo>
                  <a:close/>
                </a:path>
              </a:pathLst>
            </a:custGeom>
            <a:solidFill>
              <a:srgbClr val="7ED957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379891" y="2328717"/>
            <a:ext cx="4575766" cy="4461457"/>
            <a:chOff x="0" y="0"/>
            <a:chExt cx="5083810" cy="4956810"/>
          </a:xfrm>
        </p:grpSpPr>
        <p:sp>
          <p:nvSpPr>
            <p:cNvPr id="16" name="Freeform 16"/>
            <p:cNvSpPr/>
            <p:nvPr/>
          </p:nvSpPr>
          <p:spPr>
            <a:xfrm>
              <a:off x="17780" y="17780"/>
              <a:ext cx="5049520" cy="4922520"/>
            </a:xfrm>
            <a:custGeom>
              <a:avLst/>
              <a:gdLst/>
              <a:ahLst/>
              <a:cxnLst/>
              <a:rect l="l" t="t" r="r" b="b"/>
              <a:pathLst>
                <a:path w="5049520" h="4922520">
                  <a:moveTo>
                    <a:pt x="2524760" y="0"/>
                  </a:moveTo>
                  <a:lnTo>
                    <a:pt x="499110" y="975360"/>
                  </a:lnTo>
                  <a:lnTo>
                    <a:pt x="0" y="3166110"/>
                  </a:lnTo>
                  <a:lnTo>
                    <a:pt x="1400810" y="4922520"/>
                  </a:lnTo>
                  <a:lnTo>
                    <a:pt x="3648710" y="4922520"/>
                  </a:lnTo>
                  <a:lnTo>
                    <a:pt x="5049520" y="3166110"/>
                  </a:lnTo>
                  <a:lnTo>
                    <a:pt x="4549140" y="975360"/>
                  </a:lnTo>
                  <a:lnTo>
                    <a:pt x="2524760" y="0"/>
                  </a:lnTo>
                  <a:close/>
                </a:path>
              </a:pathLst>
            </a:custGeom>
            <a:blipFill>
              <a:blip r:embed="rId5"/>
              <a:stretch>
                <a:fillRect l="-46138" r="-46138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5083810" cy="4956810"/>
            </a:xfrm>
            <a:custGeom>
              <a:avLst/>
              <a:gdLst/>
              <a:ahLst/>
              <a:cxnLst/>
              <a:rect l="l" t="t" r="r" b="b"/>
              <a:pathLst>
                <a:path w="5083810" h="4956810">
                  <a:moveTo>
                    <a:pt x="3674110" y="4956810"/>
                  </a:moveTo>
                  <a:lnTo>
                    <a:pt x="1410970" y="4956810"/>
                  </a:lnTo>
                  <a:lnTo>
                    <a:pt x="1405890" y="4950460"/>
                  </a:lnTo>
                  <a:lnTo>
                    <a:pt x="0" y="3187700"/>
                  </a:lnTo>
                  <a:lnTo>
                    <a:pt x="502920" y="981710"/>
                  </a:lnTo>
                  <a:lnTo>
                    <a:pt x="509270" y="977900"/>
                  </a:lnTo>
                  <a:lnTo>
                    <a:pt x="2541270" y="0"/>
                  </a:lnTo>
                  <a:lnTo>
                    <a:pt x="4579620" y="981710"/>
                  </a:lnTo>
                  <a:lnTo>
                    <a:pt x="4580890" y="989330"/>
                  </a:lnTo>
                  <a:lnTo>
                    <a:pt x="5083810" y="3187700"/>
                  </a:lnTo>
                  <a:lnTo>
                    <a:pt x="3674110" y="4956810"/>
                  </a:lnTo>
                  <a:close/>
                  <a:moveTo>
                    <a:pt x="1426210" y="4925060"/>
                  </a:moveTo>
                  <a:lnTo>
                    <a:pt x="3657600" y="4925060"/>
                  </a:lnTo>
                  <a:lnTo>
                    <a:pt x="5049520" y="3180080"/>
                  </a:lnTo>
                  <a:lnTo>
                    <a:pt x="4552950" y="1003300"/>
                  </a:lnTo>
                  <a:lnTo>
                    <a:pt x="2542540" y="35560"/>
                  </a:lnTo>
                  <a:lnTo>
                    <a:pt x="530860" y="1003300"/>
                  </a:lnTo>
                  <a:lnTo>
                    <a:pt x="34290" y="3180080"/>
                  </a:lnTo>
                  <a:lnTo>
                    <a:pt x="1426210" y="4925060"/>
                  </a:lnTo>
                  <a:close/>
                </a:path>
              </a:pathLst>
            </a:custGeom>
            <a:solidFill>
              <a:srgbClr val="CCCCCC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7066284" y="1560647"/>
            <a:ext cx="4566436" cy="4452361"/>
            <a:chOff x="0" y="0"/>
            <a:chExt cx="5083810" cy="4956810"/>
          </a:xfrm>
        </p:grpSpPr>
        <p:sp>
          <p:nvSpPr>
            <p:cNvPr id="19" name="Freeform 19"/>
            <p:cNvSpPr/>
            <p:nvPr/>
          </p:nvSpPr>
          <p:spPr>
            <a:xfrm>
              <a:off x="17780" y="17780"/>
              <a:ext cx="5049520" cy="4922520"/>
            </a:xfrm>
            <a:custGeom>
              <a:avLst/>
              <a:gdLst/>
              <a:ahLst/>
              <a:cxnLst/>
              <a:rect l="l" t="t" r="r" b="b"/>
              <a:pathLst>
                <a:path w="5049520" h="4922520">
                  <a:moveTo>
                    <a:pt x="2524760" y="0"/>
                  </a:moveTo>
                  <a:lnTo>
                    <a:pt x="499110" y="975360"/>
                  </a:lnTo>
                  <a:lnTo>
                    <a:pt x="0" y="3166110"/>
                  </a:lnTo>
                  <a:lnTo>
                    <a:pt x="1400810" y="4922520"/>
                  </a:lnTo>
                  <a:lnTo>
                    <a:pt x="3648710" y="4922520"/>
                  </a:lnTo>
                  <a:lnTo>
                    <a:pt x="5049520" y="3166110"/>
                  </a:lnTo>
                  <a:lnTo>
                    <a:pt x="4549140" y="975360"/>
                  </a:lnTo>
                  <a:lnTo>
                    <a:pt x="2524760" y="0"/>
                  </a:lnTo>
                  <a:close/>
                </a:path>
              </a:pathLst>
            </a:custGeom>
            <a:blipFill>
              <a:blip r:embed="rId6"/>
              <a:stretch>
                <a:fillRect l="-17675" r="-17675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5083810" cy="4956810"/>
            </a:xfrm>
            <a:custGeom>
              <a:avLst/>
              <a:gdLst/>
              <a:ahLst/>
              <a:cxnLst/>
              <a:rect l="l" t="t" r="r" b="b"/>
              <a:pathLst>
                <a:path w="5083810" h="4956810">
                  <a:moveTo>
                    <a:pt x="3674110" y="4956810"/>
                  </a:moveTo>
                  <a:lnTo>
                    <a:pt x="1410970" y="4956810"/>
                  </a:lnTo>
                  <a:lnTo>
                    <a:pt x="1405890" y="4950460"/>
                  </a:lnTo>
                  <a:lnTo>
                    <a:pt x="0" y="3187700"/>
                  </a:lnTo>
                  <a:lnTo>
                    <a:pt x="502920" y="981710"/>
                  </a:lnTo>
                  <a:lnTo>
                    <a:pt x="509270" y="977900"/>
                  </a:lnTo>
                  <a:lnTo>
                    <a:pt x="2541270" y="0"/>
                  </a:lnTo>
                  <a:lnTo>
                    <a:pt x="4579620" y="981710"/>
                  </a:lnTo>
                  <a:lnTo>
                    <a:pt x="4580890" y="989330"/>
                  </a:lnTo>
                  <a:lnTo>
                    <a:pt x="5083810" y="3187700"/>
                  </a:lnTo>
                  <a:lnTo>
                    <a:pt x="3674110" y="4956810"/>
                  </a:lnTo>
                  <a:close/>
                  <a:moveTo>
                    <a:pt x="1426210" y="4925060"/>
                  </a:moveTo>
                  <a:lnTo>
                    <a:pt x="3657600" y="4925060"/>
                  </a:lnTo>
                  <a:lnTo>
                    <a:pt x="5049520" y="3180080"/>
                  </a:lnTo>
                  <a:lnTo>
                    <a:pt x="4552950" y="1003300"/>
                  </a:lnTo>
                  <a:lnTo>
                    <a:pt x="2542540" y="35560"/>
                  </a:lnTo>
                  <a:lnTo>
                    <a:pt x="530860" y="1003300"/>
                  </a:lnTo>
                  <a:lnTo>
                    <a:pt x="34290" y="3180080"/>
                  </a:lnTo>
                  <a:lnTo>
                    <a:pt x="1426210" y="4925060"/>
                  </a:ln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379891" y="133350"/>
            <a:ext cx="10362636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ИНВЕСТИЦИИ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79891" y="925643"/>
            <a:ext cx="7891974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82"/>
              </a:lnSpc>
            </a:pPr>
            <a:r>
              <a:rPr lang="en-US" sz="3568">
                <a:solidFill>
                  <a:srgbClr val="31356E"/>
                </a:solidFill>
                <a:latin typeface="Evolventa"/>
              </a:rPr>
              <a:t>ОБЪЕМ СВЫШЕ 77 млн.руб.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-48948" y="1896911"/>
            <a:ext cx="5433443" cy="431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500" spc="37">
                <a:solidFill>
                  <a:srgbClr val="000000"/>
                </a:solidFill>
                <a:latin typeface="Evolventa Bold"/>
              </a:rPr>
              <a:t>ООО "КАМЕЛОТ-ПЛЮС"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675042" y="323804"/>
            <a:ext cx="5433443" cy="1117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500" spc="37">
                <a:solidFill>
                  <a:srgbClr val="FFFFFF"/>
                </a:solidFill>
                <a:latin typeface="Evolventa Bold"/>
              </a:rPr>
              <a:t>СОЗДАНИЕ</a:t>
            </a:r>
          </a:p>
          <a:p>
            <a:pPr algn="ctr">
              <a:lnSpc>
                <a:spcPts val="2750"/>
              </a:lnSpc>
            </a:pPr>
            <a:r>
              <a:rPr lang="en-US" sz="2500" spc="37">
                <a:solidFill>
                  <a:srgbClr val="FFFFFF"/>
                </a:solidFill>
                <a:latin typeface="Evolventa Bold"/>
              </a:rPr>
              <a:t>"СОЛНЕЧНОГО БИО-ВЕГЕТАРИЯ" СБФ ПРОФ1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099849" y="973268"/>
            <a:ext cx="5115943" cy="1117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500" spc="37">
                <a:solidFill>
                  <a:srgbClr val="000000"/>
                </a:solidFill>
                <a:latin typeface="Evolventa Bold"/>
              </a:rPr>
              <a:t>СТРОИТЕЛЬСТВО АВТОМАТИЧЕСКОЙ МОЙКИ АВТОМОБИЛЕЙ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675042" y="8670922"/>
            <a:ext cx="5433443" cy="1117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500" spc="37">
                <a:solidFill>
                  <a:srgbClr val="FFFFFF"/>
                </a:solidFill>
                <a:latin typeface="Evolventa Bold"/>
              </a:rPr>
              <a:t>СТРОИТЕЛЬСТВО</a:t>
            </a:r>
          </a:p>
          <a:p>
            <a:pPr algn="ctr">
              <a:lnSpc>
                <a:spcPts val="2750"/>
              </a:lnSpc>
            </a:pPr>
            <a:r>
              <a:rPr lang="en-US" sz="2500" spc="37">
                <a:solidFill>
                  <a:srgbClr val="FFFFFF"/>
                </a:solidFill>
                <a:latin typeface="Evolventa Bold"/>
              </a:rPr>
              <a:t>ТОРГОВЫХ</a:t>
            </a:r>
          </a:p>
          <a:p>
            <a:pPr algn="ctr">
              <a:lnSpc>
                <a:spcPts val="2750"/>
              </a:lnSpc>
            </a:pPr>
            <a:r>
              <a:rPr lang="en-US" sz="2500" spc="37">
                <a:solidFill>
                  <a:srgbClr val="FFFFFF"/>
                </a:solidFill>
                <a:latin typeface="Evolventa Bold"/>
              </a:rPr>
              <a:t>ЦЕНТРОВ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5923861" y="0"/>
            <a:ext cx="2364139" cy="2360356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86055" y="3834050"/>
            <a:ext cx="18474055" cy="744350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69517" y="133350"/>
            <a:ext cx="10362636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СЕЛЬСКОЕ ХОЗЯЙСТВО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9517" y="2970458"/>
            <a:ext cx="5933541" cy="1517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Evolventa"/>
              </a:rPr>
              <a:t>сельскохозяйственных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Evolventa"/>
              </a:rPr>
              <a:t>предприятия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72168" y="2970458"/>
            <a:ext cx="5716429" cy="1517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Evolventa"/>
              </a:rPr>
              <a:t>крестьянских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Evolventa"/>
              </a:rPr>
              <a:t>фермерских хозяйств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726755" y="2970458"/>
            <a:ext cx="5259943" cy="1517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Evolventa"/>
              </a:rPr>
              <a:t>перерабатывающих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Evolventa"/>
              </a:rPr>
              <a:t>предприятия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31741" y="5893158"/>
            <a:ext cx="7227808" cy="812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Evolventa"/>
              </a:rPr>
              <a:t>личных подсобных хозяйств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94738" y="1875068"/>
            <a:ext cx="2073600" cy="130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251"/>
              </a:lnSpc>
            </a:pPr>
            <a:r>
              <a:rPr lang="en-US" sz="7501" spc="112">
                <a:solidFill>
                  <a:srgbClr val="000000"/>
                </a:solidFill>
                <a:latin typeface="Evolventa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31741" y="1875068"/>
            <a:ext cx="2073600" cy="130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251"/>
              </a:lnSpc>
            </a:pPr>
            <a:r>
              <a:rPr lang="en-US" sz="7501" spc="112">
                <a:solidFill>
                  <a:srgbClr val="000000"/>
                </a:solidFill>
                <a:latin typeface="Evolventa Bold"/>
              </a:rPr>
              <a:t>17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579453" y="1875068"/>
            <a:ext cx="2073600" cy="130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251"/>
              </a:lnSpc>
            </a:pPr>
            <a:r>
              <a:rPr lang="en-US" sz="7501" spc="112">
                <a:solidFill>
                  <a:srgbClr val="000000"/>
                </a:solidFill>
                <a:latin typeface="Evolventa Bold"/>
              </a:rPr>
              <a:t>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30382" y="4910164"/>
            <a:ext cx="7390759" cy="1192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591"/>
              </a:lnSpc>
            </a:pPr>
            <a:r>
              <a:rPr lang="en-US" sz="6901" spc="103">
                <a:solidFill>
                  <a:srgbClr val="000000"/>
                </a:solidFill>
                <a:latin typeface="Evolventa Bold"/>
              </a:rPr>
              <a:t>более 3000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69517" y="923925"/>
            <a:ext cx="9290877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82"/>
              </a:lnSpc>
            </a:pPr>
            <a:r>
              <a:rPr lang="en-US" sz="3568">
                <a:solidFill>
                  <a:srgbClr val="31356E"/>
                </a:solidFill>
                <a:latin typeface="Evolventa"/>
              </a:rPr>
              <a:t>ОБЩАЯ ПОСЕВНАЯ ПЛОЩАДЬ 88 тыс.га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93476" y="0"/>
            <a:ext cx="10594524" cy="10287000"/>
          </a:xfrm>
          <a:prstGeom prst="rect">
            <a:avLst/>
          </a:prstGeom>
          <a:solidFill>
            <a:srgbClr val="004AAD"/>
          </a:solidFill>
        </p:spPr>
      </p:sp>
      <p:grpSp>
        <p:nvGrpSpPr>
          <p:cNvPr id="3" name="Group 3"/>
          <p:cNvGrpSpPr/>
          <p:nvPr/>
        </p:nvGrpSpPr>
        <p:grpSpPr>
          <a:xfrm>
            <a:off x="389811" y="2662970"/>
            <a:ext cx="6853994" cy="7354008"/>
            <a:chOff x="0" y="-142875"/>
            <a:chExt cx="9138659" cy="9805345"/>
          </a:xfrm>
        </p:grpSpPr>
        <p:sp>
          <p:nvSpPr>
            <p:cNvPr id="4" name="TextBox 4"/>
            <p:cNvSpPr txBox="1"/>
            <p:nvPr/>
          </p:nvSpPr>
          <p:spPr>
            <a:xfrm>
              <a:off x="51671" y="-142875"/>
              <a:ext cx="1268627" cy="13778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61"/>
                </a:lnSpc>
              </a:pPr>
              <a:endParaRPr/>
            </a:p>
            <a:p>
              <a:pPr algn="ctr">
                <a:lnSpc>
                  <a:spcPts val="3961"/>
                </a:lnSpc>
              </a:pPr>
              <a:r>
                <a:rPr lang="en-US" sz="2829" dirty="0">
                  <a:solidFill>
                    <a:srgbClr val="323634"/>
                  </a:solidFill>
                  <a:latin typeface="Evolventa Bold"/>
                </a:rPr>
                <a:t>120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100220" y="8284581"/>
              <a:ext cx="1522509" cy="13778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61"/>
                </a:lnSpc>
              </a:pPr>
              <a:endParaRPr/>
            </a:p>
            <a:p>
              <a:pPr algn="ctr">
                <a:lnSpc>
                  <a:spcPts val="3961"/>
                </a:lnSpc>
              </a:pPr>
              <a:r>
                <a:rPr lang="en-US" sz="2829" dirty="0">
                  <a:solidFill>
                    <a:srgbClr val="323634"/>
                  </a:solidFill>
                  <a:latin typeface="Evolventa Bold"/>
                </a:rPr>
                <a:t>408</a:t>
              </a:r>
            </a:p>
          </p:txBody>
        </p: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0" y="261905"/>
              <a:ext cx="9138659" cy="9138659"/>
              <a:chOff x="0" y="0"/>
              <a:chExt cx="2540000" cy="254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79177" y="0"/>
                <a:ext cx="2725589" cy="2635400"/>
              </a:xfrm>
              <a:custGeom>
                <a:avLst/>
                <a:gdLst/>
                <a:ahLst/>
                <a:cxnLst/>
                <a:rect l="l" t="t" r="r" b="b"/>
                <a:pathLst>
                  <a:path w="2725589" h="2635400">
                    <a:moveTo>
                      <a:pt x="1349177" y="0"/>
                    </a:moveTo>
                    <a:cubicBezTo>
                      <a:pt x="1885209" y="0"/>
                      <a:pt x="2363526" y="336551"/>
                      <a:pt x="2544558" y="841089"/>
                    </a:cubicBezTo>
                    <a:cubicBezTo>
                      <a:pt x="2725589" y="1345626"/>
                      <a:pt x="2570352" y="1909502"/>
                      <a:pt x="2156598" y="2250292"/>
                    </a:cubicBezTo>
                    <a:cubicBezTo>
                      <a:pt x="1742843" y="2591082"/>
                      <a:pt x="1159671" y="2635400"/>
                      <a:pt x="699169" y="2361050"/>
                    </a:cubicBezTo>
                    <a:cubicBezTo>
                      <a:pt x="238667" y="2086699"/>
                      <a:pt x="0" y="1552759"/>
                      <a:pt x="102708" y="1026659"/>
                    </a:cubicBezTo>
                    <a:lnTo>
                      <a:pt x="1349177" y="127000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12927" y="0"/>
                <a:ext cx="1257073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57073" h="1270000">
                    <a:moveTo>
                      <a:pt x="0" y="1089260"/>
                    </a:moveTo>
                    <a:cubicBezTo>
                      <a:pt x="89876" y="464156"/>
                      <a:pt x="625414" y="63"/>
                      <a:pt x="1256946" y="0"/>
                    </a:cubicBezTo>
                    <a:lnTo>
                      <a:pt x="1257073" y="1270000"/>
                    </a:lnTo>
                    <a:close/>
                  </a:path>
                </a:pathLst>
              </a:custGeom>
              <a:solidFill>
                <a:srgbClr val="B0C24D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6CA14C"/>
              </a:solidFill>
            </p:spPr>
          </p:sp>
        </p:grpSp>
      </p:grpSp>
      <p:grpSp>
        <p:nvGrpSpPr>
          <p:cNvPr id="10" name="Group 10"/>
          <p:cNvGrpSpPr/>
          <p:nvPr/>
        </p:nvGrpSpPr>
        <p:grpSpPr>
          <a:xfrm>
            <a:off x="8000992" y="2214542"/>
            <a:ext cx="6922994" cy="7674182"/>
            <a:chOff x="0" y="0"/>
            <a:chExt cx="9230659" cy="10232243"/>
          </a:xfrm>
        </p:grpSpPr>
        <p:sp>
          <p:nvSpPr>
            <p:cNvPr id="11" name="TextBox 11"/>
            <p:cNvSpPr txBox="1"/>
            <p:nvPr/>
          </p:nvSpPr>
          <p:spPr>
            <a:xfrm>
              <a:off x="2374982" y="9552305"/>
              <a:ext cx="1168900" cy="679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65"/>
                </a:lnSpc>
              </a:pPr>
              <a:r>
                <a:rPr lang="en-US" sz="3046">
                  <a:solidFill>
                    <a:srgbClr val="FFFFFF"/>
                  </a:solidFill>
                  <a:latin typeface="Raleway"/>
                </a:rPr>
                <a:t>2020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976035" y="9552305"/>
              <a:ext cx="1074053" cy="679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65"/>
                </a:lnSpc>
              </a:pPr>
              <a:r>
                <a:rPr lang="en-US" sz="3046">
                  <a:solidFill>
                    <a:srgbClr val="FFFFFF"/>
                  </a:solidFill>
                  <a:latin typeface="Raleway"/>
                </a:rPr>
                <a:t>2021</a:t>
              </a:r>
            </a:p>
          </p:txBody>
        </p: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1241835" y="306632"/>
              <a:ext cx="7988824" cy="9054400"/>
              <a:chOff x="0" y="0"/>
              <a:chExt cx="6231004" cy="706211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-6350"/>
                <a:ext cx="623100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6231004" h="12700">
                    <a:moveTo>
                      <a:pt x="0" y="0"/>
                    </a:moveTo>
                    <a:lnTo>
                      <a:pt x="6231004" y="0"/>
                    </a:lnTo>
                    <a:lnTo>
                      <a:pt x="623100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1406073"/>
                <a:ext cx="623100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6231004" h="12700">
                    <a:moveTo>
                      <a:pt x="0" y="0"/>
                    </a:moveTo>
                    <a:lnTo>
                      <a:pt x="6231004" y="0"/>
                    </a:lnTo>
                    <a:lnTo>
                      <a:pt x="623100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2818496"/>
                <a:ext cx="623100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6231004" h="12700">
                    <a:moveTo>
                      <a:pt x="0" y="0"/>
                    </a:moveTo>
                    <a:lnTo>
                      <a:pt x="6231004" y="0"/>
                    </a:lnTo>
                    <a:lnTo>
                      <a:pt x="623100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4230920"/>
                <a:ext cx="623100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6231004" h="12700">
                    <a:moveTo>
                      <a:pt x="0" y="0"/>
                    </a:moveTo>
                    <a:lnTo>
                      <a:pt x="6231004" y="0"/>
                    </a:lnTo>
                    <a:lnTo>
                      <a:pt x="623100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0" y="5643343"/>
                <a:ext cx="623100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6231004" h="12700">
                    <a:moveTo>
                      <a:pt x="0" y="0"/>
                    </a:moveTo>
                    <a:lnTo>
                      <a:pt x="6231004" y="0"/>
                    </a:lnTo>
                    <a:lnTo>
                      <a:pt x="623100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7055766"/>
                <a:ext cx="623100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6231004" h="12700">
                    <a:moveTo>
                      <a:pt x="0" y="0"/>
                    </a:moveTo>
                    <a:lnTo>
                      <a:pt x="6231004" y="0"/>
                    </a:lnTo>
                    <a:lnTo>
                      <a:pt x="623100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81414" y="-66675"/>
              <a:ext cx="902473" cy="679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65"/>
                </a:lnSpc>
              </a:pPr>
              <a:r>
                <a:rPr lang="en-US" sz="3046">
                  <a:solidFill>
                    <a:srgbClr val="FFFFFF"/>
                  </a:solidFill>
                  <a:latin typeface="Raleway"/>
                </a:rPr>
                <a:t>125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744205"/>
              <a:ext cx="983887" cy="679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65"/>
                </a:lnSpc>
              </a:pPr>
              <a:r>
                <a:rPr lang="en-US" sz="3046">
                  <a:solidFill>
                    <a:srgbClr val="FFFFFF"/>
                  </a:solidFill>
                  <a:latin typeface="Raleway"/>
                </a:rPr>
                <a:t>100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94922" y="3555085"/>
              <a:ext cx="688965" cy="679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65"/>
                </a:lnSpc>
              </a:pPr>
              <a:r>
                <a:rPr lang="en-US" sz="3046">
                  <a:solidFill>
                    <a:srgbClr val="FFFFFF"/>
                  </a:solidFill>
                  <a:latin typeface="Raleway"/>
                </a:rPr>
                <a:t>75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55233" y="5365965"/>
              <a:ext cx="728654" cy="679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65"/>
                </a:lnSpc>
              </a:pPr>
              <a:r>
                <a:rPr lang="en-US" sz="3046">
                  <a:solidFill>
                    <a:srgbClr val="FFFFFF"/>
                  </a:solidFill>
                  <a:latin typeface="Raleway"/>
                </a:rPr>
                <a:t>50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302249" y="7176845"/>
              <a:ext cx="681638" cy="679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65"/>
                </a:lnSpc>
              </a:pPr>
              <a:r>
                <a:rPr lang="en-US" sz="3046">
                  <a:solidFill>
                    <a:srgbClr val="FFFFFF"/>
                  </a:solidFill>
                  <a:latin typeface="Raleway"/>
                </a:rPr>
                <a:t>25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536314" y="8987725"/>
              <a:ext cx="447573" cy="679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65"/>
                </a:lnSpc>
              </a:pPr>
              <a:r>
                <a:rPr lang="en-US" sz="3046">
                  <a:solidFill>
                    <a:srgbClr val="FFFFFF"/>
                  </a:solidFill>
                  <a:latin typeface="Raleway"/>
                </a:rPr>
                <a:t>0 </a:t>
              </a:r>
            </a:p>
          </p:txBody>
        </p: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1241835" y="306632"/>
              <a:ext cx="7988824" cy="9054400"/>
              <a:chOff x="0" y="0"/>
              <a:chExt cx="6231004" cy="706211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1010595"/>
                <a:ext cx="876177" cy="6051522"/>
              </a:xfrm>
              <a:custGeom>
                <a:avLst/>
                <a:gdLst/>
                <a:ahLst/>
                <a:cxnLst/>
                <a:rect l="l" t="t" r="r" b="b"/>
                <a:pathLst>
                  <a:path w="876177" h="6051522">
                    <a:moveTo>
                      <a:pt x="0" y="6051521"/>
                    </a:moveTo>
                    <a:lnTo>
                      <a:pt x="0" y="385518"/>
                    </a:lnTo>
                    <a:cubicBezTo>
                      <a:pt x="0" y="283272"/>
                      <a:pt x="40617" y="185214"/>
                      <a:pt x="112916" y="112915"/>
                    </a:cubicBezTo>
                    <a:cubicBezTo>
                      <a:pt x="185214" y="40617"/>
                      <a:pt x="283272" y="0"/>
                      <a:pt x="385518" y="0"/>
                    </a:cubicBezTo>
                    <a:lnTo>
                      <a:pt x="490659" y="0"/>
                    </a:lnTo>
                    <a:cubicBezTo>
                      <a:pt x="592905" y="0"/>
                      <a:pt x="690963" y="40617"/>
                      <a:pt x="763262" y="112915"/>
                    </a:cubicBezTo>
                    <a:cubicBezTo>
                      <a:pt x="835560" y="185214"/>
                      <a:pt x="876177" y="283272"/>
                      <a:pt x="876177" y="385518"/>
                    </a:cubicBezTo>
                    <a:lnTo>
                      <a:pt x="876177" y="6051521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3551672" y="1406073"/>
                <a:ext cx="876177" cy="5656043"/>
              </a:xfrm>
              <a:custGeom>
                <a:avLst/>
                <a:gdLst/>
                <a:ahLst/>
                <a:cxnLst/>
                <a:rect l="l" t="t" r="r" b="b"/>
                <a:pathLst>
                  <a:path w="876177" h="5656043">
                    <a:moveTo>
                      <a:pt x="0" y="5656043"/>
                    </a:moveTo>
                    <a:lnTo>
                      <a:pt x="0" y="385518"/>
                    </a:lnTo>
                    <a:cubicBezTo>
                      <a:pt x="0" y="172603"/>
                      <a:pt x="172603" y="0"/>
                      <a:pt x="385518" y="0"/>
                    </a:cubicBezTo>
                    <a:lnTo>
                      <a:pt x="490660" y="0"/>
                    </a:lnTo>
                    <a:cubicBezTo>
                      <a:pt x="703575" y="0"/>
                      <a:pt x="876177" y="172603"/>
                      <a:pt x="876177" y="385518"/>
                    </a:cubicBezTo>
                    <a:lnTo>
                      <a:pt x="876177" y="5656043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901577" y="6949004"/>
                <a:ext cx="876177" cy="113112"/>
              </a:xfrm>
              <a:custGeom>
                <a:avLst/>
                <a:gdLst/>
                <a:ahLst/>
                <a:cxnLst/>
                <a:rect l="l" t="t" r="r" b="b"/>
                <a:pathLst>
                  <a:path w="876177" h="113112">
                    <a:moveTo>
                      <a:pt x="0" y="113112"/>
                    </a:moveTo>
                    <a:lnTo>
                      <a:pt x="0" y="113112"/>
                    </a:lnTo>
                    <a:cubicBezTo>
                      <a:pt x="0" y="74774"/>
                      <a:pt x="5719" y="36650"/>
                      <a:pt x="16967" y="0"/>
                    </a:cubicBezTo>
                    <a:lnTo>
                      <a:pt x="859210" y="0"/>
                    </a:lnTo>
                    <a:cubicBezTo>
                      <a:pt x="870459" y="36650"/>
                      <a:pt x="876177" y="74774"/>
                      <a:pt x="876177" y="113112"/>
                    </a:cubicBezTo>
                    <a:lnTo>
                      <a:pt x="876177" y="113112"/>
                    </a:lnTo>
                    <a:close/>
                  </a:path>
                </a:pathLst>
              </a:custGeom>
              <a:solidFill>
                <a:srgbClr val="ACCC5E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4453249" y="6948995"/>
                <a:ext cx="876177" cy="113121"/>
              </a:xfrm>
              <a:custGeom>
                <a:avLst/>
                <a:gdLst/>
                <a:ahLst/>
                <a:cxnLst/>
                <a:rect l="l" t="t" r="r" b="b"/>
                <a:pathLst>
                  <a:path w="876177" h="113121">
                    <a:moveTo>
                      <a:pt x="0" y="113121"/>
                    </a:moveTo>
                    <a:lnTo>
                      <a:pt x="0" y="113121"/>
                    </a:lnTo>
                    <a:cubicBezTo>
                      <a:pt x="0" y="74780"/>
                      <a:pt x="5720" y="36654"/>
                      <a:pt x="16970" y="0"/>
                    </a:cubicBezTo>
                    <a:lnTo>
                      <a:pt x="859208" y="0"/>
                    </a:lnTo>
                    <a:cubicBezTo>
                      <a:pt x="870458" y="36654"/>
                      <a:pt x="876178" y="74780"/>
                      <a:pt x="876178" y="113121"/>
                    </a:cubicBezTo>
                    <a:lnTo>
                      <a:pt x="876178" y="113121"/>
                    </a:lnTo>
                    <a:close/>
                  </a:path>
                </a:pathLst>
              </a:custGeom>
              <a:solidFill>
                <a:srgbClr val="ACCC5E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1803154" y="5082646"/>
                <a:ext cx="876177" cy="1979470"/>
              </a:xfrm>
              <a:custGeom>
                <a:avLst/>
                <a:gdLst/>
                <a:ahLst/>
                <a:cxnLst/>
                <a:rect l="l" t="t" r="r" b="b"/>
                <a:pathLst>
                  <a:path w="876177" h="1979470">
                    <a:moveTo>
                      <a:pt x="0" y="1979470"/>
                    </a:moveTo>
                    <a:lnTo>
                      <a:pt x="0" y="385518"/>
                    </a:lnTo>
                    <a:cubicBezTo>
                      <a:pt x="0" y="172603"/>
                      <a:pt x="172603" y="0"/>
                      <a:pt x="385518" y="0"/>
                    </a:cubicBezTo>
                    <a:lnTo>
                      <a:pt x="490660" y="0"/>
                    </a:lnTo>
                    <a:cubicBezTo>
                      <a:pt x="703575" y="0"/>
                      <a:pt x="876178" y="172603"/>
                      <a:pt x="876178" y="385518"/>
                    </a:cubicBezTo>
                    <a:lnTo>
                      <a:pt x="876178" y="1979470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5354827" y="2537282"/>
                <a:ext cx="876177" cy="4524834"/>
              </a:xfrm>
              <a:custGeom>
                <a:avLst/>
                <a:gdLst/>
                <a:ahLst/>
                <a:cxnLst/>
                <a:rect l="l" t="t" r="r" b="b"/>
                <a:pathLst>
                  <a:path w="876177" h="4524834">
                    <a:moveTo>
                      <a:pt x="0" y="4524834"/>
                    </a:moveTo>
                    <a:lnTo>
                      <a:pt x="0" y="385518"/>
                    </a:lnTo>
                    <a:cubicBezTo>
                      <a:pt x="0" y="172602"/>
                      <a:pt x="172602" y="0"/>
                      <a:pt x="385518" y="0"/>
                    </a:cubicBezTo>
                    <a:lnTo>
                      <a:pt x="490659" y="0"/>
                    </a:lnTo>
                    <a:cubicBezTo>
                      <a:pt x="703575" y="0"/>
                      <a:pt x="876177" y="172602"/>
                      <a:pt x="876177" y="385518"/>
                    </a:cubicBezTo>
                    <a:lnTo>
                      <a:pt x="876177" y="4524834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</p:sp>
        </p:grpSp>
      </p:grpSp>
      <p:grpSp>
        <p:nvGrpSpPr>
          <p:cNvPr id="33" name="Group 33"/>
          <p:cNvGrpSpPr/>
          <p:nvPr/>
        </p:nvGrpSpPr>
        <p:grpSpPr>
          <a:xfrm>
            <a:off x="14179919" y="2490996"/>
            <a:ext cx="466458" cy="466458"/>
            <a:chOff x="0" y="0"/>
            <a:chExt cx="1913890" cy="191389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4179919" y="3191380"/>
            <a:ext cx="483728" cy="483728"/>
            <a:chOff x="0" y="0"/>
            <a:chExt cx="1913890" cy="191389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4197189" y="4002001"/>
            <a:ext cx="466458" cy="466458"/>
            <a:chOff x="0" y="0"/>
            <a:chExt cx="1913890" cy="191389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35798" y="6828396"/>
            <a:ext cx="1802714" cy="180271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77616" y="4235231"/>
            <a:ext cx="1292730" cy="1292730"/>
          </a:xfrm>
          <a:prstGeom prst="rect">
            <a:avLst/>
          </a:prstGeom>
        </p:spPr>
      </p:pic>
      <p:sp>
        <p:nvSpPr>
          <p:cNvPr id="41" name="TextBox 41"/>
          <p:cNvSpPr txBox="1"/>
          <p:nvPr/>
        </p:nvSpPr>
        <p:spPr>
          <a:xfrm>
            <a:off x="389811" y="144674"/>
            <a:ext cx="7891974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2"/>
              </a:lnSpc>
            </a:pPr>
            <a:r>
              <a:rPr lang="en-US" sz="4068">
                <a:solidFill>
                  <a:srgbClr val="31356E"/>
                </a:solidFill>
                <a:latin typeface="Evolventa"/>
              </a:rPr>
              <a:t>ОБЪЕМ ПРОДУКЦИИ СЕЛЬСКОГО ХОЗЯЙСТВА, млн.руб.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057023" y="144674"/>
            <a:ext cx="7891974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2"/>
              </a:lnSpc>
            </a:pPr>
            <a:r>
              <a:rPr lang="en-US" sz="4068">
                <a:solidFill>
                  <a:srgbClr val="FFFFFF"/>
                </a:solidFill>
                <a:latin typeface="Evolventa"/>
              </a:rPr>
              <a:t>ОСНОВНЫЕ НАПРАВЛЕНИЯ ГОСПОДДЕРЖКИ</a:t>
            </a:r>
          </a:p>
          <a:p>
            <a:pPr>
              <a:lnSpc>
                <a:spcPts val="4882"/>
              </a:lnSpc>
            </a:pPr>
            <a:r>
              <a:rPr lang="en-US" sz="4068">
                <a:solidFill>
                  <a:srgbClr val="FFFFFF"/>
                </a:solidFill>
                <a:latin typeface="Evolventa"/>
              </a:rPr>
              <a:t>С/Х ПРОИЗВОДСТВА, млн.руб.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4786338" y="2525648"/>
            <a:ext cx="3420781" cy="431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50"/>
              </a:lnSpc>
            </a:pPr>
            <a:r>
              <a:rPr lang="en-US" sz="2500" spc="37">
                <a:solidFill>
                  <a:srgbClr val="FFFFFF"/>
                </a:solidFill>
                <a:latin typeface="Evolventa Bold"/>
              </a:rPr>
              <a:t>РАСТЕНИЕВОДСТВО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786338" y="3227894"/>
            <a:ext cx="3420781" cy="431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50"/>
              </a:lnSpc>
            </a:pPr>
            <a:r>
              <a:rPr lang="en-US" sz="2500" spc="37">
                <a:solidFill>
                  <a:srgbClr val="FFFFFF"/>
                </a:solidFill>
                <a:latin typeface="Evolventa Bold"/>
              </a:rPr>
              <a:t>ЖИВОТНОВОДСТВО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786338" y="3990752"/>
            <a:ext cx="1809297" cy="431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50"/>
              </a:lnSpc>
            </a:pPr>
            <a:r>
              <a:rPr lang="en-US" sz="2500" spc="37">
                <a:solidFill>
                  <a:srgbClr val="FFFFFF"/>
                </a:solidFill>
                <a:latin typeface="Evolventa Bold"/>
              </a:rPr>
              <a:t>ГРАНТЫ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7156428" y="-617718"/>
            <a:ext cx="17552866" cy="1090471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6589008">
            <a:off x="4146640" y="1896712"/>
            <a:ext cx="18947486" cy="1108177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/>
          <p:nvPr/>
        </p:nvGrpSpPr>
        <p:grpSpPr>
          <a:xfrm rot="-10800000">
            <a:off x="14666017" y="0"/>
            <a:ext cx="3621983" cy="3616188"/>
            <a:chOff x="0" y="0"/>
            <a:chExt cx="6350000" cy="6339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929871" y="5963357"/>
            <a:ext cx="9807782" cy="3842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27"/>
              </a:lnSpc>
            </a:pPr>
            <a:r>
              <a:rPr lang="en-US" sz="7856">
                <a:solidFill>
                  <a:srgbClr val="31356E"/>
                </a:solidFill>
                <a:latin typeface="Evolventa Bold"/>
              </a:rPr>
              <a:t>ЖИЛИЩНО-КОММУНАЛЬНОЕ </a:t>
            </a:r>
          </a:p>
          <a:p>
            <a:pPr algn="r">
              <a:lnSpc>
                <a:spcPts val="9427"/>
              </a:lnSpc>
            </a:pPr>
            <a:r>
              <a:rPr lang="en-US" sz="7856">
                <a:solidFill>
                  <a:srgbClr val="31356E"/>
                </a:solidFill>
                <a:latin typeface="Evolventa Bold"/>
              </a:rPr>
              <a:t>ХОЗЯЙСТВО</a:t>
            </a:r>
          </a:p>
        </p:txBody>
      </p:sp>
      <p:grpSp>
        <p:nvGrpSpPr>
          <p:cNvPr id="7" name="Group 7"/>
          <p:cNvGrpSpPr/>
          <p:nvPr/>
        </p:nvGrpSpPr>
        <p:grpSpPr>
          <a:xfrm rot="-6791084">
            <a:off x="4984727" y="7475929"/>
            <a:ext cx="3862825" cy="3856645"/>
            <a:chOff x="0" y="0"/>
            <a:chExt cx="6350000" cy="6339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05927" y="0"/>
            <a:ext cx="14679448" cy="11009586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614738" y="7568663"/>
            <a:ext cx="3138957" cy="2718337"/>
            <a:chOff x="0" y="0"/>
            <a:chExt cx="6350000" cy="5499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5" name="AutoShape 5"/>
          <p:cNvSpPr/>
          <p:nvPr/>
        </p:nvSpPr>
        <p:spPr>
          <a:xfrm rot="-3699972">
            <a:off x="-3670143" y="-2277249"/>
            <a:ext cx="17153606" cy="1280793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9912" y="240486"/>
            <a:ext cx="2374968" cy="1817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8065" y="5823338"/>
            <a:ext cx="1545739" cy="1562788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888057" y="3564711"/>
            <a:ext cx="6255943" cy="6503195"/>
            <a:chOff x="0" y="0"/>
            <a:chExt cx="6108573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6"/>
              <a:stretch>
                <a:fillRect l="-19301" r="-19301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816309"/>
            <a:ext cx="3432829" cy="347069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888057" y="78561"/>
            <a:ext cx="10362636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НАЦИОНАЛЬНЫЙ ПРОЕКТ "ЖИЛЬЕ И ГОРОДСКАЯ СРЕДА"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88057" y="1583511"/>
            <a:ext cx="14592319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2"/>
              </a:lnSpc>
            </a:pPr>
            <a:r>
              <a:rPr lang="en-US" sz="4068">
                <a:solidFill>
                  <a:srgbClr val="31356E"/>
                </a:solidFill>
                <a:latin typeface="Evolventa"/>
              </a:rPr>
              <a:t>РЕГИОНАЛЬНЫЙ ПРОЕКТ</a:t>
            </a:r>
          </a:p>
          <a:p>
            <a:pPr>
              <a:lnSpc>
                <a:spcPts val="4882"/>
              </a:lnSpc>
            </a:pPr>
            <a:r>
              <a:rPr lang="en-US" sz="4068">
                <a:solidFill>
                  <a:srgbClr val="31356E"/>
                </a:solidFill>
                <a:latin typeface="Evolventa"/>
              </a:rPr>
              <a:t>"ФОРМИРОВАНИЕ КОМФОРТНОЙ</a:t>
            </a:r>
          </a:p>
          <a:p>
            <a:pPr>
              <a:lnSpc>
                <a:spcPts val="4882"/>
              </a:lnSpc>
            </a:pPr>
            <a:r>
              <a:rPr lang="en-US" sz="4068">
                <a:solidFill>
                  <a:srgbClr val="31356E"/>
                </a:solidFill>
                <a:latin typeface="Evolventa"/>
              </a:rPr>
              <a:t>ГОРОДСКОЙ СРЕДЫ"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6313998" y="0"/>
            <a:ext cx="1974002" cy="1970844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869876" y="2561052"/>
            <a:ext cx="4062457" cy="4223016"/>
            <a:chOff x="0" y="0"/>
            <a:chExt cx="6108573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2"/>
              <a:stretch>
                <a:fillRect t="-14132" b="-14132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329208" y="2561052"/>
            <a:ext cx="4062457" cy="4223016"/>
            <a:chOff x="0" y="0"/>
            <a:chExt cx="6108573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3"/>
              <a:stretch>
                <a:fillRect l="-19301" r="-19301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747750" y="2561052"/>
            <a:ext cx="4062457" cy="4223016"/>
            <a:chOff x="0" y="0"/>
            <a:chExt cx="6108573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4"/>
              <a:stretch>
                <a:fillRect l="-19301" r="-19301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494508" y="2561052"/>
            <a:ext cx="4062457" cy="4223016"/>
            <a:chOff x="0" y="0"/>
            <a:chExt cx="6108573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5"/>
              <a:stretch>
                <a:fillRect l="-19301" r="-19301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494508" y="257540"/>
            <a:ext cx="14592319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82"/>
              </a:lnSpc>
            </a:pPr>
            <a:r>
              <a:rPr lang="en-US" sz="3568">
                <a:solidFill>
                  <a:srgbClr val="FFFFFF"/>
                </a:solidFill>
                <a:latin typeface="Evolventa"/>
              </a:rPr>
              <a:t>БЛАГОУСТРОЕНЫ</a:t>
            </a:r>
          </a:p>
          <a:p>
            <a:pPr>
              <a:lnSpc>
                <a:spcPts val="3282"/>
              </a:lnSpc>
            </a:pPr>
            <a:endParaRPr/>
          </a:p>
          <a:p>
            <a:pPr>
              <a:lnSpc>
                <a:spcPts val="4282"/>
              </a:lnSpc>
            </a:pPr>
            <a:r>
              <a:rPr lang="en-US" sz="3568">
                <a:solidFill>
                  <a:srgbClr val="FFFFFF"/>
                </a:solidFill>
                <a:latin typeface="Evolventa"/>
              </a:rPr>
              <a:t>ЦЕНТРАЛЬНАЯ ПЛОЩАДЬ, СКВЕР, САД "ТЕКСТИЛЬЩИК",</a:t>
            </a:r>
          </a:p>
          <a:p>
            <a:pPr>
              <a:lnSpc>
                <a:spcPts val="4282"/>
              </a:lnSpc>
            </a:pPr>
            <a:r>
              <a:rPr lang="en-US" sz="3568">
                <a:solidFill>
                  <a:srgbClr val="FFFFFF"/>
                </a:solidFill>
                <a:latin typeface="Evolventa"/>
              </a:rPr>
              <a:t>ТЕРРИТОРИЯ ОКОЛО ВОДЫ У ЧАСОВЕН И ЦЕРКОВНОЙ ЛАВКИ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4299" y="6793593"/>
            <a:ext cx="17449819" cy="328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4"/>
              </a:lnSpc>
            </a:pPr>
            <a:r>
              <a:rPr lang="en-US" sz="3068">
                <a:solidFill>
                  <a:srgbClr val="FFFFFF"/>
                </a:solidFill>
                <a:latin typeface="Evolventa"/>
              </a:rPr>
              <a:t>ИЗРАСХОДОВАНО ВСЕГО   </a:t>
            </a:r>
            <a:r>
              <a:rPr lang="en-US" sz="3068">
                <a:solidFill>
                  <a:srgbClr val="FFFFFF"/>
                </a:solidFill>
                <a:latin typeface="Evolventa Bold"/>
              </a:rPr>
              <a:t>86 274 642, 17 руб.</a:t>
            </a:r>
          </a:p>
          <a:p>
            <a:pPr>
              <a:lnSpc>
                <a:spcPts val="5124"/>
              </a:lnSpc>
            </a:pPr>
            <a:r>
              <a:rPr lang="en-US" sz="3068">
                <a:solidFill>
                  <a:srgbClr val="FFFFFF"/>
                </a:solidFill>
                <a:latin typeface="Evolventa"/>
              </a:rPr>
              <a:t>ФЕДЕРАЛЬНЫЙ БЮДЖЕТ      </a:t>
            </a:r>
            <a:r>
              <a:rPr lang="en-US" sz="3068">
                <a:solidFill>
                  <a:srgbClr val="FFFFFF"/>
                </a:solidFill>
                <a:latin typeface="Evolventa Bold"/>
              </a:rPr>
              <a:t>85 893 005, 69 руб.</a:t>
            </a:r>
          </a:p>
          <a:p>
            <a:pPr>
              <a:lnSpc>
                <a:spcPts val="5124"/>
              </a:lnSpc>
            </a:pPr>
            <a:r>
              <a:rPr lang="en-US" sz="3068">
                <a:solidFill>
                  <a:srgbClr val="FFFFFF"/>
                </a:solidFill>
                <a:latin typeface="Evolventa"/>
              </a:rPr>
              <a:t>ОБЛАСТНОЙ БЮДЖЕТ               </a:t>
            </a:r>
            <a:r>
              <a:rPr lang="en-US" sz="3068">
                <a:solidFill>
                  <a:srgbClr val="FFFFFF"/>
                </a:solidFill>
                <a:latin typeface="Evolventa Bold"/>
              </a:rPr>
              <a:t>362 555, 61 руб.</a:t>
            </a:r>
          </a:p>
          <a:p>
            <a:pPr>
              <a:lnSpc>
                <a:spcPts val="5124"/>
              </a:lnSpc>
            </a:pPr>
            <a:r>
              <a:rPr lang="en-US" sz="3068">
                <a:solidFill>
                  <a:srgbClr val="FFFFFF"/>
                </a:solidFill>
                <a:latin typeface="Evolventa"/>
              </a:rPr>
              <a:t>БЮДЖЕТ ПРИВОЛЖСКОГО ГОРОДСКОГО ПОСЕЛЕНИЯ     </a:t>
            </a:r>
            <a:r>
              <a:rPr lang="en-US" sz="3068">
                <a:solidFill>
                  <a:srgbClr val="FFFFFF"/>
                </a:solidFill>
                <a:latin typeface="Evolventa Bold"/>
              </a:rPr>
              <a:t>19 081 руб.</a:t>
            </a:r>
          </a:p>
          <a:p>
            <a:pPr>
              <a:lnSpc>
                <a:spcPts val="5124"/>
              </a:lnSpc>
            </a:pPr>
            <a:r>
              <a:rPr lang="en-US" sz="3068">
                <a:solidFill>
                  <a:srgbClr val="FFFFFF"/>
                </a:solidFill>
                <a:latin typeface="Evolventa"/>
              </a:rPr>
              <a:t>ДОПОЛНИТЕЛЬНЫЕ СРЕДСТВА  ИЗ ГОРОДСКОГО БЮДЖЕТА     </a:t>
            </a:r>
            <a:r>
              <a:rPr lang="en-US" sz="3068">
                <a:solidFill>
                  <a:srgbClr val="FFFFFF"/>
                </a:solidFill>
                <a:latin typeface="Evolventa Bold"/>
              </a:rPr>
              <a:t>1 473 442, 53 руб. 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614738" y="7568663"/>
            <a:ext cx="3138957" cy="2718337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93066" y="0"/>
            <a:ext cx="1544015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3867916">
            <a:off x="-5384317" y="-1254053"/>
            <a:ext cx="17153606" cy="891296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6" name="Group 6"/>
          <p:cNvGrpSpPr/>
          <p:nvPr/>
        </p:nvGrpSpPr>
        <p:grpSpPr>
          <a:xfrm>
            <a:off x="0" y="7429544"/>
            <a:ext cx="2862035" cy="2857456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39912" y="2577563"/>
            <a:ext cx="8120230" cy="499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82"/>
              </a:lnSpc>
            </a:pPr>
            <a:r>
              <a:rPr lang="en-US" sz="3568">
                <a:solidFill>
                  <a:srgbClr val="000000"/>
                </a:solidFill>
                <a:latin typeface="Evolventa"/>
              </a:rPr>
              <a:t>БЛАГОУСТРОЕНА</a:t>
            </a:r>
          </a:p>
          <a:p>
            <a:pPr>
              <a:lnSpc>
                <a:spcPts val="4282"/>
              </a:lnSpc>
            </a:pPr>
            <a:r>
              <a:rPr lang="en-US" sz="3568">
                <a:solidFill>
                  <a:srgbClr val="000000"/>
                </a:solidFill>
                <a:latin typeface="Evolventa"/>
              </a:rPr>
              <a:t>ОБЩЕСТВЕННАЯ ТЕРРИТОРИЯ</a:t>
            </a:r>
          </a:p>
          <a:p>
            <a:pPr>
              <a:lnSpc>
                <a:spcPts val="4282"/>
              </a:lnSpc>
            </a:pPr>
            <a:r>
              <a:rPr lang="en-US" sz="3568">
                <a:solidFill>
                  <a:srgbClr val="000000"/>
                </a:solidFill>
                <a:latin typeface="Evolventa"/>
              </a:rPr>
              <a:t>У ПАМЯТНИКА</a:t>
            </a:r>
          </a:p>
          <a:p>
            <a:pPr>
              <a:lnSpc>
                <a:spcPts val="4282"/>
              </a:lnSpc>
            </a:pPr>
            <a:r>
              <a:rPr lang="en-US" sz="3568">
                <a:solidFill>
                  <a:srgbClr val="000000"/>
                </a:solidFill>
                <a:latin typeface="Evolventa"/>
              </a:rPr>
              <a:t>ФЁДОРУ ШАЛЯПИНУ</a:t>
            </a:r>
          </a:p>
          <a:p>
            <a:pPr>
              <a:lnSpc>
                <a:spcPts val="4282"/>
              </a:lnSpc>
            </a:pPr>
            <a:r>
              <a:rPr lang="en-US" sz="3568">
                <a:solidFill>
                  <a:srgbClr val="000000"/>
                </a:solidFill>
                <a:latin typeface="Evolventa"/>
              </a:rPr>
              <a:t>В Г.ПЛЁС</a:t>
            </a:r>
          </a:p>
          <a:p>
            <a:pPr>
              <a:lnSpc>
                <a:spcPts val="4282"/>
              </a:lnSpc>
            </a:pPr>
            <a:endParaRPr/>
          </a:p>
          <a:p>
            <a:pPr>
              <a:lnSpc>
                <a:spcPts val="4282"/>
              </a:lnSpc>
            </a:pPr>
            <a:endParaRPr/>
          </a:p>
          <a:p>
            <a:pPr>
              <a:lnSpc>
                <a:spcPts val="4282"/>
              </a:lnSpc>
            </a:pPr>
            <a:r>
              <a:rPr lang="en-US" sz="3568">
                <a:solidFill>
                  <a:srgbClr val="000000"/>
                </a:solidFill>
                <a:latin typeface="Evolventa"/>
              </a:rPr>
              <a:t>НА СУММУ </a:t>
            </a:r>
            <a:r>
              <a:rPr lang="en-US" sz="3568">
                <a:solidFill>
                  <a:srgbClr val="000000"/>
                </a:solidFill>
                <a:latin typeface="Evolventa Bold"/>
              </a:rPr>
              <a:t>3,8 млн.руб.</a:t>
            </a:r>
          </a:p>
          <a:p>
            <a:pPr>
              <a:lnSpc>
                <a:spcPts val="4282"/>
              </a:lnSpc>
            </a:pPr>
            <a:endParaRPr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9912" y="240486"/>
            <a:ext cx="2235666" cy="1710896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7142534" y="-375581"/>
            <a:ext cx="18955699" cy="1066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7173568">
            <a:off x="4317230" y="2065709"/>
            <a:ext cx="18947486" cy="1076271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939059" y="6886903"/>
            <a:ext cx="3981623" cy="3448086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8012139" y="7125061"/>
            <a:ext cx="9807782" cy="2647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27"/>
              </a:lnSpc>
            </a:pPr>
            <a:r>
              <a:rPr lang="en-US" sz="7856">
                <a:solidFill>
                  <a:srgbClr val="31356E"/>
                </a:solidFill>
                <a:latin typeface="Evolventa Bold"/>
              </a:rPr>
              <a:t>ФИНАНСОВОЕ УПРАВЛЕНИЕ</a:t>
            </a:r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14666017" y="0"/>
            <a:ext cx="3621983" cy="3616188"/>
            <a:chOff x="0" y="0"/>
            <a:chExt cx="6350000" cy="6339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54768" y="-303879"/>
            <a:ext cx="6781172" cy="4559446"/>
            <a:chOff x="0" y="0"/>
            <a:chExt cx="1930400" cy="12979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3893115" y="6749693"/>
            <a:ext cx="6781172" cy="4559446"/>
            <a:chOff x="0" y="0"/>
            <a:chExt cx="1930400" cy="12979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583119" y="1837318"/>
            <a:ext cx="15282264" cy="8121442"/>
            <a:chOff x="0" y="0"/>
            <a:chExt cx="10627360" cy="564769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10563860" cy="5584190"/>
            </a:xfrm>
            <a:custGeom>
              <a:avLst/>
              <a:gdLst/>
              <a:ahLst/>
              <a:cxnLst/>
              <a:rect l="l" t="t" r="r" b="b"/>
              <a:pathLst>
                <a:path w="10563860" h="5584190">
                  <a:moveTo>
                    <a:pt x="10563860" y="5584190"/>
                  </a:moveTo>
                  <a:lnTo>
                    <a:pt x="1143000" y="5584190"/>
                  </a:lnTo>
                  <a:cubicBezTo>
                    <a:pt x="511810" y="5584190"/>
                    <a:pt x="0" y="5072380"/>
                    <a:pt x="0" y="4441190"/>
                  </a:cubicBezTo>
                  <a:lnTo>
                    <a:pt x="0" y="0"/>
                  </a:lnTo>
                  <a:lnTo>
                    <a:pt x="9420860" y="0"/>
                  </a:lnTo>
                  <a:cubicBezTo>
                    <a:pt x="10052050" y="0"/>
                    <a:pt x="10563860" y="511810"/>
                    <a:pt x="10563860" y="1143000"/>
                  </a:cubicBezTo>
                  <a:lnTo>
                    <a:pt x="10563860" y="5584190"/>
                  </a:lnTo>
                  <a:close/>
                </a:path>
              </a:pathLst>
            </a:custGeom>
            <a:blipFill>
              <a:blip r:embed="rId2"/>
              <a:stretch>
                <a:fillRect l="-4796" r="-909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0627360" cy="5647690"/>
            </a:xfrm>
            <a:custGeom>
              <a:avLst/>
              <a:gdLst/>
              <a:ahLst/>
              <a:cxnLst/>
              <a:rect l="l" t="t" r="r" b="b"/>
              <a:pathLst>
                <a:path w="10627360" h="5647690">
                  <a:moveTo>
                    <a:pt x="10627360" y="5647690"/>
                  </a:moveTo>
                  <a:lnTo>
                    <a:pt x="1174750" y="5647690"/>
                  </a:lnTo>
                  <a:cubicBezTo>
                    <a:pt x="527050" y="5647690"/>
                    <a:pt x="0" y="5120640"/>
                    <a:pt x="0" y="4472940"/>
                  </a:cubicBezTo>
                  <a:lnTo>
                    <a:pt x="0" y="0"/>
                  </a:lnTo>
                  <a:lnTo>
                    <a:pt x="9452610" y="0"/>
                  </a:lnTo>
                  <a:cubicBezTo>
                    <a:pt x="10100310" y="0"/>
                    <a:pt x="10627360" y="527050"/>
                    <a:pt x="10627360" y="1174750"/>
                  </a:cubicBezTo>
                  <a:lnTo>
                    <a:pt x="10627360" y="5647690"/>
                  </a:lnTo>
                  <a:close/>
                  <a:moveTo>
                    <a:pt x="63500" y="63500"/>
                  </a:moveTo>
                  <a:lnTo>
                    <a:pt x="63500" y="4472940"/>
                  </a:lnTo>
                  <a:cubicBezTo>
                    <a:pt x="63500" y="5085080"/>
                    <a:pt x="562610" y="5584190"/>
                    <a:pt x="1174750" y="5584190"/>
                  </a:cubicBezTo>
                  <a:lnTo>
                    <a:pt x="10563860" y="5584190"/>
                  </a:lnTo>
                  <a:lnTo>
                    <a:pt x="10563860" y="1174750"/>
                  </a:lnTo>
                  <a:cubicBezTo>
                    <a:pt x="10563860" y="562610"/>
                    <a:pt x="10064750" y="63500"/>
                    <a:pt x="9452610" y="63500"/>
                  </a:cubicBezTo>
                  <a:lnTo>
                    <a:pt x="63500" y="63500"/>
                  </a:lnTo>
                  <a:close/>
                </a:path>
              </a:pathLst>
            </a:custGeom>
            <a:solidFill>
              <a:srgbClr val="FFDE59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888057" y="78561"/>
            <a:ext cx="14220064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НАЦИОНАЛЬНЫЙ ПРОЕКТ</a:t>
            </a:r>
          </a:p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"БЕЗОПАСНЫЕ КАЧЕСТВЕННЫЕ ДОРОГИ"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671827"/>
            <a:ext cx="3166238" cy="3166238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671827"/>
            <a:ext cx="3166238" cy="316623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45178" y="7661169"/>
            <a:ext cx="17496723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en-US" sz="3068">
                <a:solidFill>
                  <a:srgbClr val="000000"/>
                </a:solidFill>
                <a:latin typeface="Evolventa"/>
              </a:rPr>
              <a:t>ПЛОЩАДЬ</a:t>
            </a:r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000000"/>
                </a:solidFill>
                <a:latin typeface="Evolventa"/>
              </a:rPr>
              <a:t>ОТРЕМОНТИРОВАННЫХ</a:t>
            </a:r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000000"/>
                </a:solidFill>
                <a:latin typeface="Evolventa"/>
              </a:rPr>
              <a:t>ПРИДОМОВЫХ ТЕРРИТОРИЙ</a:t>
            </a:r>
          </a:p>
          <a:p>
            <a:pPr>
              <a:lnSpc>
                <a:spcPts val="3682"/>
              </a:lnSpc>
            </a:pPr>
            <a:endParaRPr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717403" y="0"/>
            <a:ext cx="6046318" cy="479170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45178" y="133350"/>
            <a:ext cx="14220064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НАЦИОНАЛЬНЫЙ ПРОЕКТ</a:t>
            </a:r>
          </a:p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"БЕЗОПАСНЫЕ КАЧЕСТВЕННЫЕ ДОРОГИ"</a:t>
            </a:r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-3893115" y="6749693"/>
            <a:ext cx="6781172" cy="4559446"/>
            <a:chOff x="0" y="0"/>
            <a:chExt cx="1930400" cy="12979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8290852" y="1975844"/>
            <a:ext cx="3414473" cy="5121710"/>
            <a:chOff x="0" y="0"/>
            <a:chExt cx="6350000" cy="9525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6250" r="-6250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182310" y="3130333"/>
            <a:ext cx="3414473" cy="5121710"/>
            <a:chOff x="0" y="0"/>
            <a:chExt cx="6350000" cy="9525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50" r="-6250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4321402" y="4791707"/>
            <a:ext cx="3453179" cy="5179768"/>
            <a:chOff x="0" y="0"/>
            <a:chExt cx="6350000" cy="9525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6"/>
              <a:stretch>
                <a:fillRect l="-6250" r="-6250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680728" y="2599186"/>
            <a:ext cx="6468023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en-US" sz="3068">
                <a:solidFill>
                  <a:srgbClr val="000000"/>
                </a:solidFill>
                <a:latin typeface="Evolventa"/>
              </a:rPr>
              <a:t>ПРОТЯЖЕННОСТЬ</a:t>
            </a:r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000000"/>
                </a:solidFill>
                <a:latin typeface="Evolventa"/>
              </a:rPr>
              <a:t>ОТРЕМОНТИРОВАННЫХ ДОРОГ</a:t>
            </a:r>
          </a:p>
          <a:p>
            <a:pPr>
              <a:lnSpc>
                <a:spcPts val="3682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680728" y="4905375"/>
            <a:ext cx="7356864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en-US" sz="3068">
                <a:solidFill>
                  <a:srgbClr val="000000"/>
                </a:solidFill>
                <a:latin typeface="Evolventa"/>
              </a:rPr>
              <a:t>ПРОТЯЖЕННОСТЬ</a:t>
            </a:r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000000"/>
                </a:solidFill>
                <a:latin typeface="Evolventa"/>
              </a:rPr>
              <a:t>ОТРЕМОНТИРОВАННЫХ  ТРОТУАРОВ</a:t>
            </a:r>
          </a:p>
          <a:p>
            <a:pPr>
              <a:lnSpc>
                <a:spcPts val="3682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5153504" y="3621649"/>
            <a:ext cx="2646960" cy="91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31"/>
              </a:lnSpc>
            </a:pPr>
            <a:r>
              <a:rPr lang="en-US" sz="5301" spc="79">
                <a:solidFill>
                  <a:srgbClr val="004AAD"/>
                </a:solidFill>
                <a:latin typeface="Evolventa Bold"/>
              </a:rPr>
              <a:t>4,52 км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817620" y="5834643"/>
            <a:ext cx="3318728" cy="91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31"/>
              </a:lnSpc>
            </a:pPr>
            <a:r>
              <a:rPr lang="en-US" sz="5301" spc="79">
                <a:solidFill>
                  <a:srgbClr val="004AAD"/>
                </a:solidFill>
                <a:latin typeface="Evolventa Bold"/>
              </a:rPr>
              <a:t>3,935 км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290852" y="8343250"/>
            <a:ext cx="3836933" cy="91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31"/>
              </a:lnSpc>
            </a:pPr>
            <a:r>
              <a:rPr lang="en-US" sz="5301" spc="79">
                <a:solidFill>
                  <a:srgbClr val="004AAD"/>
                </a:solidFill>
                <a:latin typeface="Evolventa Bold"/>
              </a:rPr>
              <a:t>2280 кв.м.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108" r="5898" b="122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410952"/>
            <a:ext cx="3281308" cy="3281308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49875" y="3110466"/>
            <a:ext cx="4370300" cy="4353229"/>
            <a:chOff x="0" y="0"/>
            <a:chExt cx="6502400" cy="6477000"/>
          </a:xfrm>
        </p:grpSpPr>
        <p:sp>
          <p:nvSpPr>
            <p:cNvPr id="5" name="Freeform 5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16309" r="-16309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620176" y="2966886"/>
            <a:ext cx="4370300" cy="4353229"/>
            <a:chOff x="0" y="0"/>
            <a:chExt cx="6502400" cy="6477000"/>
          </a:xfrm>
        </p:grpSpPr>
        <p:sp>
          <p:nvSpPr>
            <p:cNvPr id="8" name="Freeform 8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16369" r="-16369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8990476" y="3110466"/>
            <a:ext cx="4370300" cy="4353229"/>
            <a:chOff x="0" y="0"/>
            <a:chExt cx="6502400" cy="6477000"/>
          </a:xfrm>
        </p:grpSpPr>
        <p:sp>
          <p:nvSpPr>
            <p:cNvPr id="11" name="Freeform 11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-16322" r="-16322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3573832" y="3110466"/>
            <a:ext cx="4370300" cy="4353229"/>
            <a:chOff x="0" y="0"/>
            <a:chExt cx="6502400" cy="6477000"/>
          </a:xfrm>
        </p:grpSpPr>
        <p:sp>
          <p:nvSpPr>
            <p:cNvPr id="14" name="Freeform 1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-16369" r="-16369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2839220" y="133350"/>
            <a:ext cx="12609560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НАЦИОНАЛЬНЫЙ ПРОЕКТ "ЭКОЛОГИЯ"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39220" y="1105877"/>
            <a:ext cx="14592319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2"/>
              </a:lnSpc>
            </a:pPr>
            <a:r>
              <a:rPr lang="en-US" sz="4068">
                <a:solidFill>
                  <a:srgbClr val="31356E"/>
                </a:solidFill>
                <a:latin typeface="Evolventa"/>
              </a:rPr>
              <a:t>РЕГИОНАЛЬНЫЙ ПРОЕКТ</a:t>
            </a:r>
          </a:p>
          <a:p>
            <a:pPr>
              <a:lnSpc>
                <a:spcPts val="4882"/>
              </a:lnSpc>
            </a:pPr>
            <a:r>
              <a:rPr lang="en-US" sz="4068">
                <a:solidFill>
                  <a:srgbClr val="31356E"/>
                </a:solidFill>
                <a:latin typeface="Evolventa"/>
              </a:rPr>
              <a:t>"ЧИСТАЯ ВОДА""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45238" y="8715459"/>
            <a:ext cx="15914062" cy="1291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9"/>
              </a:lnSpc>
            </a:pPr>
            <a:r>
              <a:rPr lang="en-US" sz="3068">
                <a:solidFill>
                  <a:srgbClr val="000000"/>
                </a:solidFill>
                <a:latin typeface="Evolventa"/>
              </a:rPr>
              <a:t>ВОЗМЕЩЕНЫ ЗАТРАТЫ НА ВЫПЛАТУ ПЛАТЫ КОНЦЕДЕНТА ПО КОНЦЕССИОННОМУ СОГЛАШЕНИЮ НА СТАНЦИЮ ПО ОБЕЗЖЕЛЕЗИВАНИЮ ВОДЫ НА </a:t>
            </a:r>
            <a:r>
              <a:rPr lang="en-US" sz="3068">
                <a:solidFill>
                  <a:srgbClr val="000000"/>
                </a:solidFill>
                <a:latin typeface="Evolventa Bold"/>
              </a:rPr>
              <a:t>89,3 млн.руб.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9467"/>
          <a:stretch>
            <a:fillRect/>
          </a:stretch>
        </p:blipFill>
        <p:spPr>
          <a:xfrm>
            <a:off x="289331" y="811723"/>
            <a:ext cx="17172558" cy="94752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15539044" y="7537557"/>
            <a:ext cx="2447256" cy="2443341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665490" y="68059"/>
            <a:ext cx="7724188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БЛАГОУСТРОЙСТВО</a:t>
            </a:r>
          </a:p>
        </p:txBody>
      </p:sp>
      <p:grpSp>
        <p:nvGrpSpPr>
          <p:cNvPr id="6" name="Group 6"/>
          <p:cNvGrpSpPr/>
          <p:nvPr/>
        </p:nvGrpSpPr>
        <p:grpSpPr>
          <a:xfrm rot="5400000">
            <a:off x="287427" y="231888"/>
            <a:ext cx="2379966" cy="2376159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004AAD"/>
          </a:solidFill>
        </p:spPr>
      </p:sp>
      <p:sp>
        <p:nvSpPr>
          <p:cNvPr id="3" name="TextBox 3"/>
          <p:cNvSpPr txBox="1"/>
          <p:nvPr/>
        </p:nvSpPr>
        <p:spPr>
          <a:xfrm>
            <a:off x="1713189" y="177597"/>
            <a:ext cx="7891974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2"/>
              </a:lnSpc>
            </a:pPr>
            <a:r>
              <a:rPr lang="en-US" sz="3268">
                <a:solidFill>
                  <a:srgbClr val="31356E"/>
                </a:solidFill>
                <a:latin typeface="Evolventa"/>
              </a:rPr>
              <a:t>ТОС "МЫ ВМЕСТЕ"</a:t>
            </a:r>
          </a:p>
        </p:txBody>
      </p:sp>
      <p:grpSp>
        <p:nvGrpSpPr>
          <p:cNvPr id="4" name="Group 4"/>
          <p:cNvGrpSpPr/>
          <p:nvPr/>
        </p:nvGrpSpPr>
        <p:grpSpPr>
          <a:xfrm rot="5400000">
            <a:off x="288190" y="231125"/>
            <a:ext cx="1426140" cy="1423858"/>
            <a:chOff x="0" y="0"/>
            <a:chExt cx="6350000" cy="6339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92078" y="5143500"/>
            <a:ext cx="2629545" cy="4747205"/>
            <a:chOff x="0" y="0"/>
            <a:chExt cx="4762500" cy="85979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62500" cy="8597900"/>
            </a:xfrm>
            <a:custGeom>
              <a:avLst/>
              <a:gdLst/>
              <a:ahLst/>
              <a:cxnLst/>
              <a:rect l="l" t="t" r="r" b="b"/>
              <a:pathLst>
                <a:path w="4762500" h="8597900">
                  <a:moveTo>
                    <a:pt x="4762500" y="254000"/>
                  </a:moveTo>
                  <a:lnTo>
                    <a:pt x="4762500" y="8343900"/>
                  </a:lnTo>
                  <a:cubicBezTo>
                    <a:pt x="4762500" y="8484235"/>
                    <a:pt x="4648835" y="8597900"/>
                    <a:pt x="4508500" y="8597900"/>
                  </a:cubicBezTo>
                  <a:lnTo>
                    <a:pt x="254000" y="8597900"/>
                  </a:lnTo>
                  <a:cubicBezTo>
                    <a:pt x="113665" y="8597900"/>
                    <a:pt x="0" y="8484235"/>
                    <a:pt x="0" y="83439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4508500" y="0"/>
                  </a:lnTo>
                  <a:cubicBezTo>
                    <a:pt x="4648835" y="0"/>
                    <a:pt x="4762500" y="113665"/>
                    <a:pt x="47625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17699" r="-17700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427353" y="3938344"/>
            <a:ext cx="2580017" cy="4657791"/>
            <a:chOff x="0" y="0"/>
            <a:chExt cx="4762500" cy="85979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62500" cy="8597900"/>
            </a:xfrm>
            <a:custGeom>
              <a:avLst/>
              <a:gdLst/>
              <a:ahLst/>
              <a:cxnLst/>
              <a:rect l="l" t="t" r="r" b="b"/>
              <a:pathLst>
                <a:path w="4762500" h="8597900">
                  <a:moveTo>
                    <a:pt x="4762500" y="254000"/>
                  </a:moveTo>
                  <a:lnTo>
                    <a:pt x="4762500" y="8343900"/>
                  </a:lnTo>
                  <a:cubicBezTo>
                    <a:pt x="4762500" y="8484235"/>
                    <a:pt x="4648835" y="8597900"/>
                    <a:pt x="4508500" y="8597900"/>
                  </a:cubicBezTo>
                  <a:lnTo>
                    <a:pt x="254000" y="8597900"/>
                  </a:lnTo>
                  <a:cubicBezTo>
                    <a:pt x="113665" y="8597900"/>
                    <a:pt x="0" y="8484235"/>
                    <a:pt x="0" y="83439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4508500" y="0"/>
                  </a:lnTo>
                  <a:cubicBezTo>
                    <a:pt x="4648835" y="0"/>
                    <a:pt x="4762500" y="113665"/>
                    <a:pt x="4762500" y="254000"/>
                  </a:cubicBezTo>
                  <a:close/>
                </a:path>
              </a:pathLst>
            </a:custGeom>
            <a:blipFill>
              <a:blip r:embed="rId3"/>
              <a:stretch>
                <a:fillRect l="-33180" r="-33180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04179">
            <a:off x="7766306" y="5181202"/>
            <a:ext cx="12841211" cy="2776912"/>
          </a:xfrm>
          <a:prstGeom prst="rect">
            <a:avLst/>
          </a:prstGeom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6239309" y="2371725"/>
            <a:ext cx="2654244" cy="4791795"/>
            <a:chOff x="0" y="0"/>
            <a:chExt cx="4762500" cy="85979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62500" cy="8597900"/>
            </a:xfrm>
            <a:custGeom>
              <a:avLst/>
              <a:gdLst/>
              <a:ahLst/>
              <a:cxnLst/>
              <a:rect l="l" t="t" r="r" b="b"/>
              <a:pathLst>
                <a:path w="4762500" h="8597900">
                  <a:moveTo>
                    <a:pt x="4762500" y="254000"/>
                  </a:moveTo>
                  <a:lnTo>
                    <a:pt x="4762500" y="8343900"/>
                  </a:lnTo>
                  <a:cubicBezTo>
                    <a:pt x="4762500" y="8484235"/>
                    <a:pt x="4648835" y="8597900"/>
                    <a:pt x="4508500" y="8597900"/>
                  </a:cubicBezTo>
                  <a:lnTo>
                    <a:pt x="254000" y="8597900"/>
                  </a:lnTo>
                  <a:cubicBezTo>
                    <a:pt x="113665" y="8597900"/>
                    <a:pt x="0" y="8484235"/>
                    <a:pt x="0" y="83439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4508500" y="0"/>
                  </a:lnTo>
                  <a:cubicBezTo>
                    <a:pt x="4648835" y="0"/>
                    <a:pt x="4762500" y="113665"/>
                    <a:pt x="4762500" y="254000"/>
                  </a:cubicBezTo>
                  <a:close/>
                </a:path>
              </a:pathLst>
            </a:custGeom>
            <a:blipFill>
              <a:blip r:embed="rId6"/>
              <a:stretch>
                <a:fillRect l="-30039" r="-30039"/>
              </a:stretch>
            </a:blip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511070" y="7386175"/>
            <a:ext cx="5265860" cy="275988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92078" y="2972679"/>
            <a:ext cx="3138022" cy="2052414"/>
          </a:xfrm>
          <a:prstGeom prst="rect">
            <a:avLst/>
          </a:prstGeom>
        </p:spPr>
      </p:pic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402360" y="2396289"/>
            <a:ext cx="2640638" cy="4767231"/>
            <a:chOff x="0" y="0"/>
            <a:chExt cx="4762500" cy="85979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762500" cy="8597900"/>
            </a:xfrm>
            <a:custGeom>
              <a:avLst/>
              <a:gdLst/>
              <a:ahLst/>
              <a:cxnLst/>
              <a:rect l="l" t="t" r="r" b="b"/>
              <a:pathLst>
                <a:path w="4762500" h="8597900">
                  <a:moveTo>
                    <a:pt x="4762500" y="254000"/>
                  </a:moveTo>
                  <a:lnTo>
                    <a:pt x="4762500" y="8343900"/>
                  </a:lnTo>
                  <a:cubicBezTo>
                    <a:pt x="4762500" y="8484235"/>
                    <a:pt x="4648835" y="8597900"/>
                    <a:pt x="4508500" y="8597900"/>
                  </a:cubicBezTo>
                  <a:lnTo>
                    <a:pt x="254000" y="8597900"/>
                  </a:lnTo>
                  <a:cubicBezTo>
                    <a:pt x="113665" y="8597900"/>
                    <a:pt x="0" y="8484235"/>
                    <a:pt x="0" y="83439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4508500" y="0"/>
                  </a:lnTo>
                  <a:cubicBezTo>
                    <a:pt x="4648835" y="0"/>
                    <a:pt x="4762500" y="113665"/>
                    <a:pt x="4762500" y="254000"/>
                  </a:cubicBezTo>
                  <a:close/>
                </a:path>
              </a:pathLst>
            </a:custGeom>
            <a:blipFill>
              <a:blip r:embed="rId11"/>
              <a:stretch>
                <a:fillRect l="-17700" r="-17700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2395681" y="3998886"/>
            <a:ext cx="2640638" cy="4767231"/>
            <a:chOff x="0" y="0"/>
            <a:chExt cx="4762500" cy="85979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762500" cy="8597900"/>
            </a:xfrm>
            <a:custGeom>
              <a:avLst/>
              <a:gdLst/>
              <a:ahLst/>
              <a:cxnLst/>
              <a:rect l="l" t="t" r="r" b="b"/>
              <a:pathLst>
                <a:path w="4762500" h="8597900">
                  <a:moveTo>
                    <a:pt x="4762500" y="254000"/>
                  </a:moveTo>
                  <a:lnTo>
                    <a:pt x="4762500" y="8343900"/>
                  </a:lnTo>
                  <a:cubicBezTo>
                    <a:pt x="4762500" y="8484235"/>
                    <a:pt x="4648835" y="8597900"/>
                    <a:pt x="4508500" y="8597900"/>
                  </a:cubicBezTo>
                  <a:lnTo>
                    <a:pt x="254000" y="8597900"/>
                  </a:lnTo>
                  <a:cubicBezTo>
                    <a:pt x="113665" y="8597900"/>
                    <a:pt x="0" y="8484235"/>
                    <a:pt x="0" y="83439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4508500" y="0"/>
                  </a:lnTo>
                  <a:cubicBezTo>
                    <a:pt x="4648835" y="0"/>
                    <a:pt x="4762500" y="113665"/>
                    <a:pt x="4762500" y="254000"/>
                  </a:cubicBezTo>
                  <a:close/>
                </a:path>
              </a:pathLst>
            </a:custGeom>
            <a:blipFill>
              <a:blip r:embed="rId12"/>
              <a:stretch>
                <a:fillRect l="-17700" r="-17700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5339399" y="5143500"/>
            <a:ext cx="2640638" cy="4767231"/>
            <a:chOff x="0" y="0"/>
            <a:chExt cx="4762500" cy="85979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762500" cy="8597900"/>
            </a:xfrm>
            <a:custGeom>
              <a:avLst/>
              <a:gdLst/>
              <a:ahLst/>
              <a:cxnLst/>
              <a:rect l="l" t="t" r="r" b="b"/>
              <a:pathLst>
                <a:path w="4762500" h="8597900">
                  <a:moveTo>
                    <a:pt x="4762500" y="254000"/>
                  </a:moveTo>
                  <a:lnTo>
                    <a:pt x="4762500" y="8343900"/>
                  </a:lnTo>
                  <a:cubicBezTo>
                    <a:pt x="4762500" y="8484235"/>
                    <a:pt x="4648835" y="8597900"/>
                    <a:pt x="4508500" y="8597900"/>
                  </a:cubicBezTo>
                  <a:lnTo>
                    <a:pt x="254000" y="8597900"/>
                  </a:lnTo>
                  <a:cubicBezTo>
                    <a:pt x="113665" y="8597900"/>
                    <a:pt x="0" y="8484235"/>
                    <a:pt x="0" y="83439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4508500" y="0"/>
                  </a:lnTo>
                  <a:cubicBezTo>
                    <a:pt x="4648835" y="0"/>
                    <a:pt x="4762500" y="113665"/>
                    <a:pt x="4762500" y="254000"/>
                  </a:cubicBezTo>
                  <a:close/>
                </a:path>
              </a:pathLst>
            </a:custGeom>
            <a:blipFill>
              <a:blip r:embed="rId13"/>
              <a:stretch>
                <a:fillRect l="-17700" r="-17700"/>
              </a:stretch>
            </a:blip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86912" y="2497122"/>
            <a:ext cx="3793125" cy="2270501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713189" y="962025"/>
            <a:ext cx="7891974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42"/>
              </a:lnSpc>
            </a:pPr>
            <a:r>
              <a:rPr lang="en-US" sz="2868" dirty="0">
                <a:solidFill>
                  <a:srgbClr val="31356E"/>
                </a:solidFill>
                <a:latin typeface="Evolventa"/>
              </a:rPr>
              <a:t>ГРАНТ НА УСТАНОВКУ</a:t>
            </a:r>
          </a:p>
          <a:p>
            <a:pPr>
              <a:lnSpc>
                <a:spcPts val="3442"/>
              </a:lnSpc>
            </a:pPr>
            <a:r>
              <a:rPr lang="en-US" sz="2868" dirty="0">
                <a:solidFill>
                  <a:srgbClr val="31356E"/>
                </a:solidFill>
                <a:latin typeface="Evolventa"/>
              </a:rPr>
              <a:t>ДЕТСКОЙ ПЛОЩАДКИ</a:t>
            </a:r>
          </a:p>
          <a:p>
            <a:pPr>
              <a:lnSpc>
                <a:spcPts val="3442"/>
              </a:lnSpc>
            </a:pPr>
            <a:r>
              <a:rPr lang="en-US" sz="2868" dirty="0" err="1">
                <a:solidFill>
                  <a:srgbClr val="31356E"/>
                </a:solidFill>
                <a:latin typeface="Evolventa"/>
              </a:rPr>
              <a:t>свыше</a:t>
            </a:r>
            <a:r>
              <a:rPr lang="en-US" sz="2868" dirty="0">
                <a:solidFill>
                  <a:srgbClr val="31356E"/>
                </a:solidFill>
                <a:latin typeface="Evolventa"/>
              </a:rPr>
              <a:t> 350 </a:t>
            </a:r>
            <a:r>
              <a:rPr lang="en-US" sz="2868" dirty="0" err="1">
                <a:solidFill>
                  <a:srgbClr val="31356E"/>
                </a:solidFill>
                <a:latin typeface="Evolventa"/>
              </a:rPr>
              <a:t>тыс.руб</a:t>
            </a:r>
            <a:r>
              <a:rPr lang="en-US" sz="2868" dirty="0">
                <a:solidFill>
                  <a:srgbClr val="31356E"/>
                </a:solidFill>
                <a:latin typeface="Evolventa"/>
              </a:rPr>
              <a:t>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427162" y="177597"/>
            <a:ext cx="8860838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1"/>
              </a:lnSpc>
            </a:pPr>
            <a:r>
              <a:rPr lang="en-US" sz="3226">
                <a:solidFill>
                  <a:srgbClr val="FFFFFF"/>
                </a:solidFill>
                <a:latin typeface="Evolventa"/>
              </a:rPr>
              <a:t>ДЕТСКАЯ ПЛОЩАДКА НА УЛ.ФУРМАНОВА</a:t>
            </a:r>
          </a:p>
          <a:p>
            <a:pPr>
              <a:lnSpc>
                <a:spcPts val="3871"/>
              </a:lnSpc>
            </a:pPr>
            <a:r>
              <a:rPr lang="en-US" sz="3226">
                <a:solidFill>
                  <a:srgbClr val="FFFFFF"/>
                </a:solidFill>
                <a:latin typeface="Evolventa"/>
              </a:rPr>
              <a:t>ЗАСЧЕТ СРЕДСТВ МЕСТНОГО БЮДЖЕТА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87427" y="231888"/>
            <a:ext cx="2379966" cy="2376159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5587579" y="7643319"/>
            <a:ext cx="2379966" cy="2376159"/>
            <a:chOff x="0" y="0"/>
            <a:chExt cx="6350000" cy="6339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10860"/>
          <a:stretch>
            <a:fillRect/>
          </a:stretch>
        </p:blipFill>
        <p:spPr>
          <a:xfrm>
            <a:off x="264437" y="661987"/>
            <a:ext cx="17701204" cy="935939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643142" y="214278"/>
            <a:ext cx="7724188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31356E"/>
                </a:solidFill>
                <a:latin typeface="Evolventa Bold"/>
              </a:rPr>
              <a:t>ЭНЕРГОСБЕРЕЖЕНИЕ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88234" y="231082"/>
            <a:ext cx="1371955" cy="1369760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659092" y="1128835"/>
            <a:ext cx="10596090" cy="681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2"/>
              </a:lnSpc>
            </a:pPr>
            <a:r>
              <a:rPr lang="en-US" sz="2968">
                <a:solidFill>
                  <a:srgbClr val="31356E"/>
                </a:solidFill>
                <a:latin typeface="Evolventa"/>
              </a:rPr>
              <a:t>СНЕСЕНО </a:t>
            </a:r>
            <a:r>
              <a:rPr lang="en-US" sz="2968">
                <a:solidFill>
                  <a:srgbClr val="31356E"/>
                </a:solidFill>
                <a:latin typeface="Evolventa Bold"/>
              </a:rPr>
              <a:t>3</a:t>
            </a:r>
            <a:r>
              <a:rPr lang="en-US" sz="2968">
                <a:solidFill>
                  <a:srgbClr val="31356E"/>
                </a:solidFill>
                <a:latin typeface="Evolventa"/>
              </a:rPr>
              <a:t> АВАРИЙНЫХ ДОМА</a:t>
            </a:r>
          </a:p>
          <a:p>
            <a:pPr>
              <a:lnSpc>
                <a:spcPts val="3562"/>
              </a:lnSpc>
            </a:pPr>
            <a:endParaRPr/>
          </a:p>
          <a:p>
            <a:pPr>
              <a:lnSpc>
                <a:spcPts val="3562"/>
              </a:lnSpc>
            </a:pPr>
            <a:r>
              <a:rPr lang="en-US" sz="2968">
                <a:solidFill>
                  <a:srgbClr val="31356E"/>
                </a:solidFill>
                <a:latin typeface="Evolventa"/>
              </a:rPr>
              <a:t>ПОСТРОЕНО </a:t>
            </a:r>
            <a:r>
              <a:rPr lang="en-US" sz="2968">
                <a:solidFill>
                  <a:srgbClr val="31356E"/>
                </a:solidFill>
                <a:latin typeface="Evolventa Bold"/>
              </a:rPr>
              <a:t>9</a:t>
            </a:r>
            <a:r>
              <a:rPr lang="en-US" sz="2968">
                <a:solidFill>
                  <a:srgbClr val="31356E"/>
                </a:solidFill>
                <a:latin typeface="Evolventa"/>
              </a:rPr>
              <a:t> ОБЪЕКТОВ ИЖС - </a:t>
            </a:r>
            <a:r>
              <a:rPr lang="en-US" sz="2968">
                <a:solidFill>
                  <a:srgbClr val="31356E"/>
                </a:solidFill>
                <a:latin typeface="Evolventa Bold"/>
              </a:rPr>
              <a:t>1200 кв.м.</a:t>
            </a:r>
          </a:p>
          <a:p>
            <a:pPr>
              <a:lnSpc>
                <a:spcPts val="3562"/>
              </a:lnSpc>
            </a:pPr>
            <a:endParaRPr/>
          </a:p>
          <a:p>
            <a:pPr>
              <a:lnSpc>
                <a:spcPts val="3562"/>
              </a:lnSpc>
            </a:pPr>
            <a:r>
              <a:rPr lang="en-US" sz="2968">
                <a:solidFill>
                  <a:srgbClr val="31356E"/>
                </a:solidFill>
                <a:latin typeface="Evolventa"/>
              </a:rPr>
              <a:t>РЕКОНСТРУИРОВАНО </a:t>
            </a:r>
            <a:r>
              <a:rPr lang="en-US" sz="2968">
                <a:solidFill>
                  <a:srgbClr val="31356E"/>
                </a:solidFill>
                <a:latin typeface="Evolventa Bold"/>
              </a:rPr>
              <a:t>8</a:t>
            </a:r>
            <a:r>
              <a:rPr lang="en-US" sz="2968">
                <a:solidFill>
                  <a:srgbClr val="31356E"/>
                </a:solidFill>
                <a:latin typeface="Evolventa"/>
              </a:rPr>
              <a:t> ОБЪЕКТОВ ИЖС - </a:t>
            </a:r>
            <a:r>
              <a:rPr lang="en-US" sz="2968">
                <a:solidFill>
                  <a:srgbClr val="31356E"/>
                </a:solidFill>
                <a:latin typeface="Evolventa Bold"/>
              </a:rPr>
              <a:t>670 кв.м.</a:t>
            </a:r>
          </a:p>
          <a:p>
            <a:pPr>
              <a:lnSpc>
                <a:spcPts val="3562"/>
              </a:lnSpc>
            </a:pPr>
            <a:endParaRPr/>
          </a:p>
          <a:p>
            <a:pPr>
              <a:lnSpc>
                <a:spcPts val="3562"/>
              </a:lnSpc>
            </a:pPr>
            <a:r>
              <a:rPr lang="en-US" sz="2968">
                <a:solidFill>
                  <a:srgbClr val="31356E"/>
                </a:solidFill>
                <a:latin typeface="Evolventa"/>
              </a:rPr>
              <a:t>ВВЕДЕНЫ В ЭКСПЛУАТАЦИЮ </a:t>
            </a:r>
            <a:r>
              <a:rPr lang="en-US" sz="2968">
                <a:solidFill>
                  <a:srgbClr val="31356E"/>
                </a:solidFill>
                <a:latin typeface="Evolventa Bold"/>
              </a:rPr>
              <a:t>2</a:t>
            </a:r>
            <a:r>
              <a:rPr lang="en-US" sz="2968">
                <a:solidFill>
                  <a:srgbClr val="31356E"/>
                </a:solidFill>
                <a:latin typeface="Evolventa"/>
              </a:rPr>
              <a:t> ОБЪЕКТА КАПИТАЛЬНОГО СТРОИТЕЛЬСТВА</a:t>
            </a:r>
          </a:p>
          <a:p>
            <a:pPr>
              <a:lnSpc>
                <a:spcPts val="3562"/>
              </a:lnSpc>
            </a:pPr>
            <a:r>
              <a:rPr lang="en-US" sz="2968">
                <a:solidFill>
                  <a:srgbClr val="31356E"/>
                </a:solidFill>
                <a:latin typeface="Evolventa"/>
              </a:rPr>
              <a:t>ДЛЯ С/Х ПРОИЗВОДСТВА - </a:t>
            </a:r>
            <a:r>
              <a:rPr lang="en-US" sz="2968">
                <a:solidFill>
                  <a:srgbClr val="31356E"/>
                </a:solidFill>
                <a:latin typeface="Evolventa Bold"/>
              </a:rPr>
              <a:t>1250 кв.м.</a:t>
            </a:r>
          </a:p>
          <a:p>
            <a:pPr>
              <a:lnSpc>
                <a:spcPts val="3562"/>
              </a:lnSpc>
            </a:pPr>
            <a:endParaRPr/>
          </a:p>
          <a:p>
            <a:pPr>
              <a:lnSpc>
                <a:spcPts val="3562"/>
              </a:lnSpc>
            </a:pPr>
            <a:endParaRPr/>
          </a:p>
          <a:p>
            <a:pPr>
              <a:lnSpc>
                <a:spcPts val="3562"/>
              </a:lnSpc>
            </a:pPr>
            <a:endParaRPr/>
          </a:p>
          <a:p>
            <a:pPr>
              <a:lnSpc>
                <a:spcPts val="3562"/>
              </a:lnSpc>
            </a:pPr>
            <a:endParaRPr/>
          </a:p>
          <a:p>
            <a:pPr>
              <a:lnSpc>
                <a:spcPts val="3562"/>
              </a:lnSpc>
            </a:pPr>
            <a:r>
              <a:rPr lang="en-US" sz="2968">
                <a:solidFill>
                  <a:srgbClr val="31356E"/>
                </a:solidFill>
                <a:latin typeface="Evolventa"/>
              </a:rPr>
              <a:t>ПРОДОЛЖЕНО ПРОЕКТИРОВАНИЕ ГАЗОПРОВОДА</a:t>
            </a:r>
          </a:p>
          <a:p>
            <a:pPr>
              <a:lnSpc>
                <a:spcPts val="3562"/>
              </a:lnSpc>
            </a:pPr>
            <a:endParaRPr/>
          </a:p>
        </p:txBody>
      </p:sp>
      <p:grpSp>
        <p:nvGrpSpPr>
          <p:cNvPr id="5" name="Group 5"/>
          <p:cNvGrpSpPr/>
          <p:nvPr/>
        </p:nvGrpSpPr>
        <p:grpSpPr>
          <a:xfrm>
            <a:off x="11520784" y="-146538"/>
            <a:ext cx="6781172" cy="4559446"/>
            <a:chOff x="0" y="0"/>
            <a:chExt cx="1930400" cy="12979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11506828" y="5727554"/>
            <a:ext cx="6781172" cy="4559446"/>
            <a:chOff x="0" y="0"/>
            <a:chExt cx="1930400" cy="12979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55181" y="2133184"/>
            <a:ext cx="5820310" cy="52673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609706" y="6870798"/>
            <a:ext cx="7790134" cy="438195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659092" y="133350"/>
            <a:ext cx="7724188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ЖИЛЬЕ И АРХИТЕКТУРА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186123" y="7843960"/>
            <a:ext cx="5320705" cy="18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2"/>
              </a:lnSpc>
            </a:pPr>
            <a:r>
              <a:rPr lang="en-US" sz="2968">
                <a:solidFill>
                  <a:srgbClr val="31356E"/>
                </a:solidFill>
                <a:latin typeface="Evolventa Bold"/>
              </a:rPr>
              <a:t>26,1 км</a:t>
            </a:r>
            <a:r>
              <a:rPr lang="en-US" sz="2968">
                <a:solidFill>
                  <a:srgbClr val="31356E"/>
                </a:solidFill>
                <a:latin typeface="Evolventa"/>
              </a:rPr>
              <a:t> для </a:t>
            </a:r>
            <a:r>
              <a:rPr lang="en-US" sz="2968">
                <a:solidFill>
                  <a:srgbClr val="31356E"/>
                </a:solidFill>
                <a:latin typeface="Evolventa Bold"/>
              </a:rPr>
              <a:t>250 </a:t>
            </a:r>
            <a:r>
              <a:rPr lang="en-US" sz="2968">
                <a:solidFill>
                  <a:srgbClr val="31356E"/>
                </a:solidFill>
                <a:latin typeface="Evolventa"/>
              </a:rPr>
              <a:t>домов</a:t>
            </a:r>
          </a:p>
          <a:p>
            <a:pPr>
              <a:lnSpc>
                <a:spcPts val="3562"/>
              </a:lnSpc>
            </a:pPr>
            <a:r>
              <a:rPr lang="en-US" sz="2968">
                <a:solidFill>
                  <a:srgbClr val="31356E"/>
                </a:solidFill>
                <a:latin typeface="Evolventa"/>
              </a:rPr>
              <a:t>ИНГАРСКОГО И</a:t>
            </a:r>
          </a:p>
          <a:p>
            <a:pPr>
              <a:lnSpc>
                <a:spcPts val="3562"/>
              </a:lnSpc>
            </a:pPr>
            <a:r>
              <a:rPr lang="en-US" sz="2968">
                <a:solidFill>
                  <a:srgbClr val="31356E"/>
                </a:solidFill>
                <a:latin typeface="Evolventa"/>
              </a:rPr>
              <a:t>РОЖДЕСТВЕНСКОГО</a:t>
            </a:r>
          </a:p>
          <a:p>
            <a:pPr>
              <a:lnSpc>
                <a:spcPts val="3562"/>
              </a:lnSpc>
            </a:pPr>
            <a:r>
              <a:rPr lang="en-US" sz="2968">
                <a:solidFill>
                  <a:srgbClr val="31356E"/>
                </a:solidFill>
                <a:latin typeface="Evolventa"/>
              </a:rPr>
              <a:t>СЕЛЬСКИХ ПОСЕЛЕНИЙ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22190" y="242021"/>
            <a:ext cx="1213021" cy="1211080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634240" y="133350"/>
            <a:ext cx="14245150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FFFFFF"/>
                </a:solidFill>
                <a:latin typeface="Evolventa Bold"/>
              </a:rPr>
              <a:t>ФОРМИРОВАНИЕ И УПРАВЛЕНИЕ ЗЕМЕЛЬНЫМИ РЕСУРСАМИ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914393" y="-146538"/>
            <a:ext cx="6387563" cy="4559446"/>
            <a:chOff x="0" y="0"/>
            <a:chExt cx="1818351" cy="12979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18351" cy="1297940"/>
            </a:xfrm>
            <a:custGeom>
              <a:avLst/>
              <a:gdLst/>
              <a:ahLst/>
              <a:cxnLst/>
              <a:rect l="l" t="t" r="r" b="b"/>
              <a:pathLst>
                <a:path w="1818351" h="1297940">
                  <a:moveTo>
                    <a:pt x="0" y="0"/>
                  </a:moveTo>
                  <a:lnTo>
                    <a:pt x="909176" y="1297940"/>
                  </a:lnTo>
                  <a:lnTo>
                    <a:pt x="181835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11914393" y="5727554"/>
            <a:ext cx="6373607" cy="4559446"/>
            <a:chOff x="0" y="0"/>
            <a:chExt cx="1814378" cy="12979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14378" cy="1297940"/>
            </a:xfrm>
            <a:custGeom>
              <a:avLst/>
              <a:gdLst/>
              <a:ahLst/>
              <a:cxnLst/>
              <a:rect l="l" t="t" r="r" b="b"/>
              <a:pathLst>
                <a:path w="1814378" h="1297940">
                  <a:moveTo>
                    <a:pt x="0" y="0"/>
                  </a:moveTo>
                  <a:lnTo>
                    <a:pt x="907189" y="1297940"/>
                  </a:lnTo>
                  <a:lnTo>
                    <a:pt x="181437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114140" y="3198236"/>
            <a:ext cx="3988069" cy="398368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2437607"/>
            <a:ext cx="12372651" cy="710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2"/>
              </a:lnSpc>
            </a:pPr>
            <a:r>
              <a:rPr lang="en-US" sz="2568">
                <a:solidFill>
                  <a:srgbClr val="FFFFFF"/>
                </a:solidFill>
                <a:latin typeface="Evolventa Bold"/>
              </a:rPr>
              <a:t>25</a:t>
            </a:r>
            <a:r>
              <a:rPr lang="en-US" sz="2568">
                <a:solidFill>
                  <a:srgbClr val="FFFFFF"/>
                </a:solidFill>
                <a:latin typeface="Evolventa"/>
              </a:rPr>
              <a:t> ДОГОВОРОВ КУПЛИ-ПРОДАЖИ  / </a:t>
            </a:r>
            <a:r>
              <a:rPr lang="en-US" sz="2568">
                <a:solidFill>
                  <a:srgbClr val="FFFFFF"/>
                </a:solidFill>
                <a:latin typeface="Evolventa Bold"/>
              </a:rPr>
              <a:t>24 ГА</a:t>
            </a:r>
            <a:r>
              <a:rPr lang="en-US" sz="2568">
                <a:solidFill>
                  <a:srgbClr val="FFFFFF"/>
                </a:solidFill>
                <a:latin typeface="Evolventa"/>
              </a:rPr>
              <a:t>  / </a:t>
            </a:r>
            <a:r>
              <a:rPr lang="en-US" sz="2568">
                <a:solidFill>
                  <a:srgbClr val="FFFFFF"/>
                </a:solidFill>
                <a:latin typeface="Evolventa Bold"/>
              </a:rPr>
              <a:t>1,3 млн.руб.</a:t>
            </a:r>
          </a:p>
          <a:p>
            <a:pPr>
              <a:lnSpc>
                <a:spcPts val="3082"/>
              </a:lnSpc>
            </a:pPr>
            <a:endParaRPr/>
          </a:p>
          <a:p>
            <a:pPr>
              <a:lnSpc>
                <a:spcPts val="3082"/>
              </a:lnSpc>
            </a:pPr>
            <a:r>
              <a:rPr lang="en-US" sz="2568">
                <a:solidFill>
                  <a:srgbClr val="FFFFFF"/>
                </a:solidFill>
                <a:latin typeface="Evolventa Bold"/>
              </a:rPr>
              <a:t>41</a:t>
            </a:r>
            <a:r>
              <a:rPr lang="en-US" sz="2568">
                <a:solidFill>
                  <a:srgbClr val="FFFFFF"/>
                </a:solidFill>
                <a:latin typeface="Evolventa"/>
              </a:rPr>
              <a:t> УЧАСТОК В АРЕНДУ  /  </a:t>
            </a:r>
            <a:r>
              <a:rPr lang="en-US" sz="2568">
                <a:solidFill>
                  <a:srgbClr val="FFFFFF"/>
                </a:solidFill>
                <a:latin typeface="Evolventa Bold"/>
              </a:rPr>
              <a:t>2,7 ГА</a:t>
            </a:r>
          </a:p>
          <a:p>
            <a:pPr>
              <a:lnSpc>
                <a:spcPts val="3082"/>
              </a:lnSpc>
            </a:pPr>
            <a:endParaRPr/>
          </a:p>
          <a:p>
            <a:pPr>
              <a:lnSpc>
                <a:spcPts val="3082"/>
              </a:lnSpc>
            </a:pPr>
            <a:r>
              <a:rPr lang="en-US" sz="2568">
                <a:solidFill>
                  <a:srgbClr val="FFFFFF"/>
                </a:solidFill>
                <a:latin typeface="Evolventa Bold"/>
              </a:rPr>
              <a:t>21</a:t>
            </a:r>
            <a:r>
              <a:rPr lang="en-US" sz="2568">
                <a:solidFill>
                  <a:srgbClr val="FFFFFF"/>
                </a:solidFill>
                <a:latin typeface="Evolventa"/>
              </a:rPr>
              <a:t> СОГЛАШЕНИЕ О ПЕРЕРАСПРЕДЕЛЕНИИ ЗЕМЕЛЬ  / </a:t>
            </a:r>
            <a:r>
              <a:rPr lang="en-US" sz="2568">
                <a:solidFill>
                  <a:srgbClr val="FFFFFF"/>
                </a:solidFill>
                <a:latin typeface="Evolventa Bold"/>
              </a:rPr>
              <a:t>0,4 ГА</a:t>
            </a:r>
            <a:r>
              <a:rPr lang="en-US" sz="2568">
                <a:solidFill>
                  <a:srgbClr val="FFFFFF"/>
                </a:solidFill>
                <a:latin typeface="Evolventa"/>
              </a:rPr>
              <a:t> / </a:t>
            </a:r>
            <a:r>
              <a:rPr lang="en-US" sz="2568">
                <a:solidFill>
                  <a:srgbClr val="FFFFFF"/>
                </a:solidFill>
                <a:latin typeface="Evolventa Bold"/>
              </a:rPr>
              <a:t>0,53 млн.руб.</a:t>
            </a:r>
          </a:p>
          <a:p>
            <a:pPr>
              <a:lnSpc>
                <a:spcPts val="3082"/>
              </a:lnSpc>
            </a:pPr>
            <a:endParaRPr/>
          </a:p>
          <a:p>
            <a:pPr>
              <a:lnSpc>
                <a:spcPts val="3082"/>
              </a:lnSpc>
            </a:pPr>
            <a:r>
              <a:rPr lang="en-US" sz="2568">
                <a:solidFill>
                  <a:srgbClr val="FFFFFF"/>
                </a:solidFill>
                <a:latin typeface="Evolventa Bold"/>
              </a:rPr>
              <a:t>3</a:t>
            </a:r>
            <a:r>
              <a:rPr lang="en-US" sz="2568">
                <a:solidFill>
                  <a:srgbClr val="FFFFFF"/>
                </a:solidFill>
                <a:latin typeface="Evolventa"/>
              </a:rPr>
              <a:t> ДОГОВОРА БЕЗВОЗМЕЗДНОГО ПОЛЬЗОВАНИЯ  / </a:t>
            </a:r>
            <a:r>
              <a:rPr lang="en-US" sz="2568">
                <a:solidFill>
                  <a:srgbClr val="FFFFFF"/>
                </a:solidFill>
                <a:latin typeface="Evolventa Bold"/>
              </a:rPr>
              <a:t>62 ГА</a:t>
            </a:r>
          </a:p>
          <a:p>
            <a:pPr>
              <a:lnSpc>
                <a:spcPts val="3082"/>
              </a:lnSpc>
            </a:pPr>
            <a:endParaRPr/>
          </a:p>
          <a:p>
            <a:pPr>
              <a:lnSpc>
                <a:spcPts val="3082"/>
              </a:lnSpc>
            </a:pPr>
            <a:r>
              <a:rPr lang="en-US" sz="2568">
                <a:solidFill>
                  <a:srgbClr val="FFFFFF"/>
                </a:solidFill>
                <a:latin typeface="Evolventa Bold"/>
              </a:rPr>
              <a:t>3</a:t>
            </a:r>
            <a:r>
              <a:rPr lang="en-US" sz="2568">
                <a:solidFill>
                  <a:srgbClr val="FFFFFF"/>
                </a:solidFill>
                <a:latin typeface="Evolventa"/>
              </a:rPr>
              <a:t> УЧАСТКА В СОБСТВЕННОСТЬ БЕСПЛАТНО  / </a:t>
            </a:r>
            <a:r>
              <a:rPr lang="en-US" sz="2568">
                <a:solidFill>
                  <a:srgbClr val="FFFFFF"/>
                </a:solidFill>
                <a:latin typeface="Evolventa Bold"/>
              </a:rPr>
              <a:t>0,2 ГА</a:t>
            </a:r>
          </a:p>
          <a:p>
            <a:pPr>
              <a:lnSpc>
                <a:spcPts val="3082"/>
              </a:lnSpc>
            </a:pPr>
            <a:endParaRPr/>
          </a:p>
          <a:p>
            <a:pPr>
              <a:lnSpc>
                <a:spcPts val="3082"/>
              </a:lnSpc>
            </a:pPr>
            <a:r>
              <a:rPr lang="en-US" sz="2568">
                <a:solidFill>
                  <a:srgbClr val="FFFFFF"/>
                </a:solidFill>
                <a:latin typeface="Evolventa Bold"/>
              </a:rPr>
              <a:t>5 </a:t>
            </a:r>
            <a:r>
              <a:rPr lang="en-US" sz="2568">
                <a:solidFill>
                  <a:srgbClr val="FFFFFF"/>
                </a:solidFill>
                <a:latin typeface="Evolventa"/>
              </a:rPr>
              <a:t>УЧАСТКОВ В БЕССРОЧНОЕ ПОЛЬЗОВАНИЕ  /</a:t>
            </a:r>
            <a:r>
              <a:rPr lang="en-US" sz="2568">
                <a:solidFill>
                  <a:srgbClr val="FFFFFF"/>
                </a:solidFill>
                <a:latin typeface="Evolventa Bold"/>
              </a:rPr>
              <a:t> 4,75 ГА</a:t>
            </a:r>
          </a:p>
          <a:p>
            <a:pPr>
              <a:lnSpc>
                <a:spcPts val="3082"/>
              </a:lnSpc>
            </a:pPr>
            <a:endParaRPr/>
          </a:p>
          <a:p>
            <a:pPr>
              <a:lnSpc>
                <a:spcPts val="3082"/>
              </a:lnSpc>
            </a:pPr>
            <a:r>
              <a:rPr lang="en-US" sz="2568">
                <a:solidFill>
                  <a:srgbClr val="FFFFFF"/>
                </a:solidFill>
                <a:latin typeface="Evolventa Bold"/>
              </a:rPr>
              <a:t>12</a:t>
            </a:r>
            <a:r>
              <a:rPr lang="en-US" sz="2568">
                <a:solidFill>
                  <a:srgbClr val="FFFFFF"/>
                </a:solidFill>
                <a:latin typeface="Evolventa"/>
              </a:rPr>
              <a:t> УЧАСТКОВ ПРЕКРАЩЕНО ПРАВО ПОСТОЯННОГО ПОЛЬЗОВАНИЯ /</a:t>
            </a:r>
            <a:r>
              <a:rPr lang="en-US" sz="2568">
                <a:solidFill>
                  <a:srgbClr val="FFFFFF"/>
                </a:solidFill>
                <a:latin typeface="Evolventa Bold"/>
              </a:rPr>
              <a:t> 3,45 ГА</a:t>
            </a:r>
          </a:p>
          <a:p>
            <a:pPr>
              <a:lnSpc>
                <a:spcPts val="3082"/>
              </a:lnSpc>
            </a:pPr>
            <a:endParaRPr/>
          </a:p>
          <a:p>
            <a:pPr>
              <a:lnSpc>
                <a:spcPts val="3082"/>
              </a:lnSpc>
            </a:pPr>
            <a:r>
              <a:rPr lang="en-US" sz="2568">
                <a:solidFill>
                  <a:srgbClr val="FFFFFF"/>
                </a:solidFill>
                <a:latin typeface="Evolventa Bold"/>
              </a:rPr>
              <a:t>14 </a:t>
            </a:r>
            <a:r>
              <a:rPr lang="en-US" sz="2568">
                <a:solidFill>
                  <a:srgbClr val="FFFFFF"/>
                </a:solidFill>
                <a:latin typeface="Evolventa"/>
              </a:rPr>
              <a:t>УЧАСТКОВ ПРЕДОСТАВЛЕНО</a:t>
            </a:r>
          </a:p>
          <a:p>
            <a:pPr>
              <a:lnSpc>
                <a:spcPts val="3082"/>
              </a:lnSpc>
            </a:pPr>
            <a:r>
              <a:rPr lang="en-US" sz="2568">
                <a:solidFill>
                  <a:srgbClr val="FFFFFF"/>
                </a:solidFill>
                <a:latin typeface="Evolventa"/>
              </a:rPr>
              <a:t>ДЛЯ СТРОИТЕЛЬСТВА ИНДИВИДУАЛЬНОГО ЖИЛОГО ДОМА И</a:t>
            </a:r>
          </a:p>
          <a:p>
            <a:pPr>
              <a:lnSpc>
                <a:spcPts val="3082"/>
              </a:lnSpc>
            </a:pPr>
            <a:r>
              <a:rPr lang="en-US" sz="2568">
                <a:solidFill>
                  <a:srgbClr val="FFFFFF"/>
                </a:solidFill>
                <a:latin typeface="Evolventa"/>
              </a:rPr>
              <a:t>ВЕДЕНИЯ ЛИЧНОГО ПОДСОБНОГО ХОЗЯЙСТВА  / </a:t>
            </a:r>
            <a:r>
              <a:rPr lang="en-US" sz="2568">
                <a:solidFill>
                  <a:srgbClr val="FFFFFF"/>
                </a:solidFill>
                <a:latin typeface="Evolventa Bold"/>
              </a:rPr>
              <a:t>1,36 ГА</a:t>
            </a:r>
          </a:p>
          <a:p>
            <a:pPr>
              <a:lnSpc>
                <a:spcPts val="3082"/>
              </a:lnSpc>
            </a:pPr>
            <a:endParaRPr/>
          </a:p>
        </p:txBody>
      </p:sp>
      <p:grpSp>
        <p:nvGrpSpPr>
          <p:cNvPr id="11" name="Group 11"/>
          <p:cNvGrpSpPr/>
          <p:nvPr/>
        </p:nvGrpSpPr>
        <p:grpSpPr>
          <a:xfrm>
            <a:off x="423160" y="2513807"/>
            <a:ext cx="380622" cy="380622"/>
            <a:chOff x="0" y="0"/>
            <a:chExt cx="1913890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423160" y="3267115"/>
            <a:ext cx="380622" cy="380622"/>
            <a:chOff x="0" y="0"/>
            <a:chExt cx="1913890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423160" y="4084156"/>
            <a:ext cx="380622" cy="380622"/>
            <a:chOff x="0" y="0"/>
            <a:chExt cx="191389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423160" y="4868737"/>
            <a:ext cx="380622" cy="380622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423160" y="5647909"/>
            <a:ext cx="380622" cy="380622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423160" y="6420073"/>
            <a:ext cx="380622" cy="380622"/>
            <a:chOff x="0" y="0"/>
            <a:chExt cx="1913890" cy="19138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423160" y="7181918"/>
            <a:ext cx="380622" cy="380622"/>
            <a:chOff x="0" y="0"/>
            <a:chExt cx="1913890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423160" y="8007277"/>
            <a:ext cx="380622" cy="380622"/>
            <a:chOff x="0" y="0"/>
            <a:chExt cx="1913890" cy="191389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673644" y="0"/>
            <a:ext cx="3614356" cy="3608573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42538" y="4859950"/>
            <a:ext cx="7658354" cy="50953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4159"/>
          <a:stretch>
            <a:fillRect/>
          </a:stretch>
        </p:blipFill>
        <p:spPr>
          <a:xfrm>
            <a:off x="8267746" y="4859950"/>
            <a:ext cx="10020254" cy="519104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40818" y="512599"/>
            <a:ext cx="6604382" cy="282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01"/>
              </a:lnSpc>
            </a:pPr>
            <a:r>
              <a:rPr lang="en-US" sz="3584">
                <a:solidFill>
                  <a:srgbClr val="31356E"/>
                </a:solidFill>
                <a:latin typeface="Evolventa"/>
              </a:rPr>
              <a:t>ПОСТУПЛЕНИЯ ДЕНЕЖНЫХ СРЕДСТВ ОТ РАСПОРЯЖЕНИЯ ЗЕМЕЛЬНЫМИ УЧАСТКАМИ, тыс.руб.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630099" y="512599"/>
            <a:ext cx="6604382" cy="282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01"/>
              </a:lnSpc>
            </a:pPr>
            <a:r>
              <a:rPr lang="en-US" sz="3584">
                <a:solidFill>
                  <a:srgbClr val="31356E"/>
                </a:solidFill>
                <a:latin typeface="Evolventa"/>
              </a:rPr>
              <a:t>ПОСТУПЛЕНИЯ ДЕНЕЖНЫХ СРЕДСТВ ОТ РАСПОРЯЖЕНИЯ ИМУЩЕСТВОМ,</a:t>
            </a:r>
          </a:p>
          <a:p>
            <a:pPr>
              <a:lnSpc>
                <a:spcPts val="4301"/>
              </a:lnSpc>
            </a:pPr>
            <a:r>
              <a:rPr lang="en-US" sz="3584">
                <a:solidFill>
                  <a:srgbClr val="31356E"/>
                </a:solidFill>
                <a:latin typeface="Evolventa"/>
              </a:rPr>
              <a:t>тыс.руб.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8779258"/>
            <a:ext cx="1510158" cy="1507742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004AAD"/>
          </a:solidFill>
        </p:spPr>
      </p:sp>
      <p:grpSp>
        <p:nvGrpSpPr>
          <p:cNvPr id="3" name="Group 3"/>
          <p:cNvGrpSpPr/>
          <p:nvPr/>
        </p:nvGrpSpPr>
        <p:grpSpPr>
          <a:xfrm rot="5400000">
            <a:off x="231665" y="242046"/>
            <a:ext cx="1243890" cy="1241899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44100" y="5351859"/>
            <a:ext cx="7315200" cy="410937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5400000">
            <a:off x="16526178" y="8526351"/>
            <a:ext cx="1466243" cy="1463897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3160" y="7929649"/>
            <a:ext cx="2483799" cy="23573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016111" y="79126"/>
            <a:ext cx="10362636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ЖИЛОЙ ФОНД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3160" y="1219503"/>
            <a:ext cx="7858894" cy="730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1"/>
              </a:lnSpc>
            </a:pPr>
            <a:r>
              <a:rPr lang="en-US" sz="3984">
                <a:solidFill>
                  <a:srgbClr val="31356E"/>
                </a:solidFill>
                <a:latin typeface="Evolventa Bold"/>
              </a:rPr>
              <a:t>ПРИВАТИЗИРОВАНО</a:t>
            </a:r>
          </a:p>
          <a:p>
            <a:pPr algn="ctr">
              <a:lnSpc>
                <a:spcPts val="3101"/>
              </a:lnSpc>
            </a:pPr>
            <a:endParaRPr/>
          </a:p>
          <a:p>
            <a:pPr algn="ctr">
              <a:lnSpc>
                <a:spcPts val="4781"/>
              </a:lnSpc>
            </a:pPr>
            <a:r>
              <a:rPr lang="en-US" sz="3984">
                <a:solidFill>
                  <a:srgbClr val="31356E"/>
                </a:solidFill>
                <a:latin typeface="Evolventa Bold"/>
              </a:rPr>
              <a:t>33</a:t>
            </a:r>
            <a:r>
              <a:rPr lang="en-US" sz="3984">
                <a:solidFill>
                  <a:srgbClr val="31356E"/>
                </a:solidFill>
                <a:latin typeface="Evolventa"/>
              </a:rPr>
              <a:t> квартиры  /  </a:t>
            </a:r>
            <a:r>
              <a:rPr lang="en-US" sz="3984">
                <a:solidFill>
                  <a:srgbClr val="31356E"/>
                </a:solidFill>
                <a:latin typeface="Evolventa Bold"/>
              </a:rPr>
              <a:t>1545 кв.м.</a:t>
            </a:r>
          </a:p>
          <a:p>
            <a:pPr algn="ctr">
              <a:lnSpc>
                <a:spcPts val="4781"/>
              </a:lnSpc>
            </a:pPr>
            <a:endParaRPr/>
          </a:p>
          <a:p>
            <a:pPr algn="ctr">
              <a:lnSpc>
                <a:spcPts val="4781"/>
              </a:lnSpc>
            </a:pPr>
            <a:r>
              <a:rPr lang="en-US" sz="3984">
                <a:solidFill>
                  <a:srgbClr val="31356E"/>
                </a:solidFill>
                <a:latin typeface="Evolventa Bold"/>
              </a:rPr>
              <a:t>ПЕРЕСЕЛЕНА</a:t>
            </a:r>
          </a:p>
          <a:p>
            <a:pPr algn="ctr">
              <a:lnSpc>
                <a:spcPts val="3101"/>
              </a:lnSpc>
            </a:pPr>
            <a:endParaRPr/>
          </a:p>
          <a:p>
            <a:pPr algn="ctr">
              <a:lnSpc>
                <a:spcPts val="4781"/>
              </a:lnSpc>
            </a:pPr>
            <a:r>
              <a:rPr lang="en-US" sz="3984">
                <a:solidFill>
                  <a:srgbClr val="31356E"/>
                </a:solidFill>
                <a:latin typeface="Evolventa Bold"/>
              </a:rPr>
              <a:t>1</a:t>
            </a:r>
            <a:r>
              <a:rPr lang="en-US" sz="3984">
                <a:solidFill>
                  <a:srgbClr val="31356E"/>
                </a:solidFill>
                <a:latin typeface="Evolventa"/>
              </a:rPr>
              <a:t> семья</a:t>
            </a:r>
          </a:p>
          <a:p>
            <a:pPr algn="ctr">
              <a:lnSpc>
                <a:spcPts val="4781"/>
              </a:lnSpc>
            </a:pPr>
            <a:endParaRPr/>
          </a:p>
          <a:p>
            <a:pPr algn="ctr">
              <a:lnSpc>
                <a:spcPts val="4781"/>
              </a:lnSpc>
            </a:pPr>
            <a:r>
              <a:rPr lang="en-US" sz="3984">
                <a:solidFill>
                  <a:srgbClr val="31356E"/>
                </a:solidFill>
                <a:latin typeface="Evolventa Bold"/>
              </a:rPr>
              <a:t>ПРИНЯТО</a:t>
            </a:r>
          </a:p>
          <a:p>
            <a:pPr algn="ctr">
              <a:lnSpc>
                <a:spcPts val="3101"/>
              </a:lnSpc>
            </a:pPr>
            <a:endParaRPr/>
          </a:p>
          <a:p>
            <a:pPr algn="ctr">
              <a:lnSpc>
                <a:spcPts val="4781"/>
              </a:lnSpc>
            </a:pPr>
            <a:r>
              <a:rPr lang="en-US" sz="3984">
                <a:solidFill>
                  <a:srgbClr val="31356E"/>
                </a:solidFill>
                <a:latin typeface="Evolventa Bold"/>
              </a:rPr>
              <a:t>3</a:t>
            </a:r>
            <a:r>
              <a:rPr lang="en-US" sz="3984">
                <a:solidFill>
                  <a:srgbClr val="31356E"/>
                </a:solidFill>
                <a:latin typeface="Evolventa"/>
              </a:rPr>
              <a:t> объекта</a:t>
            </a:r>
          </a:p>
          <a:p>
            <a:pPr algn="ctr">
              <a:lnSpc>
                <a:spcPts val="4781"/>
              </a:lnSpc>
            </a:pPr>
            <a:r>
              <a:rPr lang="en-US" sz="3984">
                <a:solidFill>
                  <a:srgbClr val="31356E"/>
                </a:solidFill>
                <a:latin typeface="Evolventa"/>
              </a:rPr>
              <a:t> в муниципальную собственность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86553" y="1600200"/>
            <a:ext cx="7858894" cy="354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1"/>
              </a:lnSpc>
            </a:pPr>
            <a:r>
              <a:rPr lang="en-US" sz="3984">
                <a:solidFill>
                  <a:srgbClr val="FFFFFF"/>
                </a:solidFill>
                <a:latin typeface="Evolventa Bold"/>
              </a:rPr>
              <a:t>ПРИОБРЕТЕНЫ</a:t>
            </a:r>
          </a:p>
          <a:p>
            <a:pPr algn="ctr">
              <a:lnSpc>
                <a:spcPts val="8021"/>
              </a:lnSpc>
            </a:pPr>
            <a:r>
              <a:rPr lang="en-US" sz="6684">
                <a:solidFill>
                  <a:srgbClr val="FFFFFF"/>
                </a:solidFill>
                <a:latin typeface="Evolventa Bold"/>
              </a:rPr>
              <a:t>2 </a:t>
            </a:r>
          </a:p>
          <a:p>
            <a:pPr algn="ctr">
              <a:lnSpc>
                <a:spcPts val="4781"/>
              </a:lnSpc>
            </a:pPr>
            <a:r>
              <a:rPr lang="en-US" sz="3984">
                <a:solidFill>
                  <a:srgbClr val="FFFFFF"/>
                </a:solidFill>
                <a:latin typeface="Evolventa Bold"/>
              </a:rPr>
              <a:t>БЛАГОУСТРОЕННЫЕ</a:t>
            </a:r>
          </a:p>
          <a:p>
            <a:pPr algn="ctr">
              <a:lnSpc>
                <a:spcPts val="4781"/>
              </a:lnSpc>
            </a:pPr>
            <a:r>
              <a:rPr lang="en-US" sz="3984">
                <a:solidFill>
                  <a:srgbClr val="FFFFFF"/>
                </a:solidFill>
                <a:latin typeface="Evolventa Bold"/>
              </a:rPr>
              <a:t>КВАРТИРЫ</a:t>
            </a:r>
          </a:p>
          <a:p>
            <a:pPr algn="ctr">
              <a:lnSpc>
                <a:spcPts val="4781"/>
              </a:lnSpc>
            </a:pPr>
            <a:r>
              <a:rPr lang="en-US" sz="3984">
                <a:solidFill>
                  <a:srgbClr val="FFFFFF"/>
                </a:solidFill>
                <a:latin typeface="Evolventa Bold"/>
              </a:rPr>
              <a:t>ДЛЯ ДЕТЕЙ-СИРОТ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52586" y="8525178"/>
            <a:ext cx="1856325" cy="176182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52607" y="8981348"/>
            <a:ext cx="1375687" cy="130565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5355357" y="0"/>
            <a:ext cx="2932643" cy="2927951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14935" y="401164"/>
            <a:ext cx="11000760" cy="1989364"/>
            <a:chOff x="0" y="0"/>
            <a:chExt cx="14667680" cy="2652486"/>
          </a:xfrm>
        </p:grpSpPr>
        <p:sp>
          <p:nvSpPr>
            <p:cNvPr id="5" name="TextBox 5"/>
            <p:cNvSpPr txBox="1"/>
            <p:nvPr/>
          </p:nvSpPr>
          <p:spPr>
            <a:xfrm>
              <a:off x="0" y="-123825"/>
              <a:ext cx="14667680" cy="1749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74"/>
                </a:lnSpc>
              </a:pPr>
              <a:r>
                <a:rPr lang="en-US" sz="4061">
                  <a:solidFill>
                    <a:srgbClr val="31356E"/>
                  </a:solidFill>
                  <a:latin typeface="Evolventa"/>
                </a:rPr>
                <a:t>ИСПОЛНЕНИЕ КОНСОЛИДИРОВАННОГО БЮДЖЕТА в 2021 году, млн.руб.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245967"/>
              <a:ext cx="14667680" cy="4065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27930" y="1807137"/>
            <a:ext cx="12018227" cy="8238772"/>
            <a:chOff x="0" y="0"/>
            <a:chExt cx="16024303" cy="10985030"/>
          </a:xfrm>
        </p:grpSpPr>
        <p:sp>
          <p:nvSpPr>
            <p:cNvPr id="8" name="TextBox 8"/>
            <p:cNvSpPr txBox="1"/>
            <p:nvPr/>
          </p:nvSpPr>
          <p:spPr>
            <a:xfrm>
              <a:off x="2675991" y="10255560"/>
              <a:ext cx="1879086" cy="729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79"/>
                </a:lnSpc>
              </a:pPr>
              <a:r>
                <a:rPr lang="en-US" sz="2914">
                  <a:solidFill>
                    <a:srgbClr val="323634"/>
                  </a:solidFill>
                  <a:latin typeface="Evolventa"/>
                </a:rPr>
                <a:t>доходы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515059" y="10255560"/>
              <a:ext cx="2217836" cy="729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79"/>
                </a:lnSpc>
              </a:pPr>
              <a:r>
                <a:rPr lang="en-US" sz="2914">
                  <a:solidFill>
                    <a:srgbClr val="323634"/>
                  </a:solidFill>
                  <a:latin typeface="Evolventa"/>
                </a:rPr>
                <a:t>расходы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240537" y="10255560"/>
              <a:ext cx="4783766" cy="729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79"/>
                </a:lnSpc>
              </a:pPr>
              <a:r>
                <a:rPr lang="en-US" sz="2914">
                  <a:solidFill>
                    <a:srgbClr val="323634"/>
                  </a:solidFill>
                  <a:latin typeface="Evolventa"/>
                </a:rPr>
                <a:t>профицит/дефицит</a:t>
              </a:r>
            </a:p>
          </p:txBody>
        </p: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1886161" y="293297"/>
              <a:ext cx="13475632" cy="9858408"/>
              <a:chOff x="0" y="0"/>
              <a:chExt cx="10988374" cy="803879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-6350"/>
                <a:ext cx="1098837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988374" h="12700">
                    <a:moveTo>
                      <a:pt x="0" y="0"/>
                    </a:moveTo>
                    <a:lnTo>
                      <a:pt x="10988374" y="0"/>
                    </a:lnTo>
                    <a:lnTo>
                      <a:pt x="1098837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23634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1601410"/>
                <a:ext cx="1098837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988374" h="12700">
                    <a:moveTo>
                      <a:pt x="0" y="0"/>
                    </a:moveTo>
                    <a:lnTo>
                      <a:pt x="10988374" y="0"/>
                    </a:lnTo>
                    <a:lnTo>
                      <a:pt x="1098837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23634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3209169"/>
                <a:ext cx="1098837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988374" h="12700">
                    <a:moveTo>
                      <a:pt x="0" y="0"/>
                    </a:moveTo>
                    <a:lnTo>
                      <a:pt x="10988374" y="0"/>
                    </a:lnTo>
                    <a:lnTo>
                      <a:pt x="1098837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23634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4816928"/>
                <a:ext cx="1098837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988374" h="12700">
                    <a:moveTo>
                      <a:pt x="0" y="0"/>
                    </a:moveTo>
                    <a:lnTo>
                      <a:pt x="10988374" y="0"/>
                    </a:lnTo>
                    <a:lnTo>
                      <a:pt x="1098837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23634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6424688"/>
                <a:ext cx="1098837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988374" h="12700">
                    <a:moveTo>
                      <a:pt x="0" y="0"/>
                    </a:moveTo>
                    <a:lnTo>
                      <a:pt x="10988374" y="0"/>
                    </a:lnTo>
                    <a:lnTo>
                      <a:pt x="1098837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23634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8032448"/>
                <a:ext cx="1098837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988374" h="12700">
                    <a:moveTo>
                      <a:pt x="0" y="0"/>
                    </a:moveTo>
                    <a:lnTo>
                      <a:pt x="10988374" y="0"/>
                    </a:lnTo>
                    <a:lnTo>
                      <a:pt x="1098837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23634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0" y="-142875"/>
              <a:ext cx="1639431" cy="729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079"/>
                </a:lnSpc>
              </a:pPr>
              <a:r>
                <a:rPr lang="en-US" sz="2914">
                  <a:solidFill>
                    <a:srgbClr val="323634"/>
                  </a:solidFill>
                  <a:latin typeface="Evolventa"/>
                </a:rPr>
                <a:t>10 000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73336" y="1828807"/>
              <a:ext cx="1366095" cy="729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079"/>
                </a:lnSpc>
              </a:pPr>
              <a:r>
                <a:rPr lang="en-US" sz="2914">
                  <a:solidFill>
                    <a:srgbClr val="323634"/>
                  </a:solidFill>
                  <a:latin typeface="Evolventa"/>
                </a:rPr>
                <a:t>7 500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73336" y="3800488"/>
              <a:ext cx="1366095" cy="729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079"/>
                </a:lnSpc>
              </a:pPr>
              <a:r>
                <a:rPr lang="en-US" sz="2914">
                  <a:solidFill>
                    <a:srgbClr val="323634"/>
                  </a:solidFill>
                  <a:latin typeface="Evolventa"/>
                </a:rPr>
                <a:t>5 000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273336" y="5772170"/>
              <a:ext cx="1366095" cy="729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079"/>
                </a:lnSpc>
              </a:pPr>
              <a:r>
                <a:rPr lang="en-US" sz="2914">
                  <a:solidFill>
                    <a:srgbClr val="323634"/>
                  </a:solidFill>
                  <a:latin typeface="Evolventa"/>
                </a:rPr>
                <a:t>2 500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29427" y="7743851"/>
              <a:ext cx="410004" cy="729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079"/>
                </a:lnSpc>
              </a:pPr>
              <a:r>
                <a:rPr lang="en-US" sz="2914">
                  <a:solidFill>
                    <a:srgbClr val="323634"/>
                  </a:solidFill>
                  <a:latin typeface="Evolventa"/>
                </a:rPr>
                <a:t>0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9607" y="9715533"/>
              <a:ext cx="1529824" cy="729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079"/>
                </a:lnSpc>
              </a:pPr>
              <a:r>
                <a:rPr lang="en-US" sz="2914">
                  <a:solidFill>
                    <a:srgbClr val="323634"/>
                  </a:solidFill>
                  <a:latin typeface="Evolventa"/>
                </a:rPr>
                <a:t>-2 500 </a:t>
              </a:r>
            </a:p>
          </p:txBody>
        </p:sp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>
              <a:off x="1886161" y="293297"/>
              <a:ext cx="13475632" cy="9858408"/>
              <a:chOff x="0" y="0"/>
              <a:chExt cx="10988374" cy="803879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771806"/>
                <a:ext cx="923183" cy="5659232"/>
              </a:xfrm>
              <a:custGeom>
                <a:avLst/>
                <a:gdLst/>
                <a:ahLst/>
                <a:cxnLst/>
                <a:rect l="l" t="t" r="r" b="b"/>
                <a:pathLst>
                  <a:path w="923183" h="5659232">
                    <a:moveTo>
                      <a:pt x="0" y="5659232"/>
                    </a:moveTo>
                    <a:lnTo>
                      <a:pt x="0" y="83086"/>
                    </a:lnTo>
                    <a:cubicBezTo>
                      <a:pt x="0" y="61050"/>
                      <a:pt x="8754" y="39917"/>
                      <a:pt x="24335" y="24335"/>
                    </a:cubicBezTo>
                    <a:cubicBezTo>
                      <a:pt x="39917" y="8753"/>
                      <a:pt x="61051" y="0"/>
                      <a:pt x="83086" y="0"/>
                    </a:cubicBezTo>
                    <a:lnTo>
                      <a:pt x="840097" y="0"/>
                    </a:lnTo>
                    <a:cubicBezTo>
                      <a:pt x="862133" y="0"/>
                      <a:pt x="883266" y="8753"/>
                      <a:pt x="898848" y="24335"/>
                    </a:cubicBezTo>
                    <a:cubicBezTo>
                      <a:pt x="914429" y="39917"/>
                      <a:pt x="923183" y="61050"/>
                      <a:pt x="923183" y="83086"/>
                    </a:cubicBezTo>
                    <a:lnTo>
                      <a:pt x="923183" y="5659232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4084012" y="898497"/>
                <a:ext cx="923183" cy="5532541"/>
              </a:xfrm>
              <a:custGeom>
                <a:avLst/>
                <a:gdLst/>
                <a:ahLst/>
                <a:cxnLst/>
                <a:rect l="l" t="t" r="r" b="b"/>
                <a:pathLst>
                  <a:path w="923183" h="5532541">
                    <a:moveTo>
                      <a:pt x="0" y="5532541"/>
                    </a:moveTo>
                    <a:lnTo>
                      <a:pt x="0" y="83086"/>
                    </a:lnTo>
                    <a:cubicBezTo>
                      <a:pt x="0" y="61051"/>
                      <a:pt x="8754" y="39917"/>
                      <a:pt x="24336" y="24335"/>
                    </a:cubicBezTo>
                    <a:cubicBezTo>
                      <a:pt x="39918" y="8754"/>
                      <a:pt x="61051" y="0"/>
                      <a:pt x="83087" y="0"/>
                    </a:cubicBezTo>
                    <a:lnTo>
                      <a:pt x="840097" y="0"/>
                    </a:lnTo>
                    <a:cubicBezTo>
                      <a:pt x="885985" y="0"/>
                      <a:pt x="923184" y="37199"/>
                      <a:pt x="923184" y="83086"/>
                    </a:cubicBezTo>
                    <a:lnTo>
                      <a:pt x="923184" y="5532541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8168025" y="6292764"/>
                <a:ext cx="923183" cy="138275"/>
              </a:xfrm>
              <a:custGeom>
                <a:avLst/>
                <a:gdLst/>
                <a:ahLst/>
                <a:cxnLst/>
                <a:rect l="l" t="t" r="r" b="b"/>
                <a:pathLst>
                  <a:path w="923183" h="138275">
                    <a:moveTo>
                      <a:pt x="0" y="138274"/>
                    </a:moveTo>
                    <a:lnTo>
                      <a:pt x="0" y="83086"/>
                    </a:lnTo>
                    <a:cubicBezTo>
                      <a:pt x="0" y="61050"/>
                      <a:pt x="8753" y="39917"/>
                      <a:pt x="24335" y="24335"/>
                    </a:cubicBezTo>
                    <a:cubicBezTo>
                      <a:pt x="39917" y="8753"/>
                      <a:pt x="61050" y="0"/>
                      <a:pt x="83086" y="0"/>
                    </a:cubicBezTo>
                    <a:lnTo>
                      <a:pt x="840096" y="0"/>
                    </a:lnTo>
                    <a:cubicBezTo>
                      <a:pt x="862132" y="0"/>
                      <a:pt x="883266" y="8753"/>
                      <a:pt x="898848" y="24335"/>
                    </a:cubicBezTo>
                    <a:cubicBezTo>
                      <a:pt x="914429" y="39917"/>
                      <a:pt x="923183" y="61050"/>
                      <a:pt x="923183" y="83086"/>
                    </a:cubicBezTo>
                    <a:lnTo>
                      <a:pt x="923183" y="138274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948583" y="3780406"/>
                <a:ext cx="923183" cy="2650632"/>
              </a:xfrm>
              <a:custGeom>
                <a:avLst/>
                <a:gdLst/>
                <a:ahLst/>
                <a:cxnLst/>
                <a:rect l="l" t="t" r="r" b="b"/>
                <a:pathLst>
                  <a:path w="923183" h="2650632">
                    <a:moveTo>
                      <a:pt x="0" y="2650632"/>
                    </a:moveTo>
                    <a:lnTo>
                      <a:pt x="0" y="83086"/>
                    </a:lnTo>
                    <a:cubicBezTo>
                      <a:pt x="0" y="37199"/>
                      <a:pt x="37199" y="0"/>
                      <a:pt x="83087" y="0"/>
                    </a:cubicBezTo>
                    <a:lnTo>
                      <a:pt x="840097" y="0"/>
                    </a:lnTo>
                    <a:cubicBezTo>
                      <a:pt x="862133" y="0"/>
                      <a:pt x="883266" y="8753"/>
                      <a:pt x="898848" y="24335"/>
                    </a:cubicBezTo>
                    <a:cubicBezTo>
                      <a:pt x="914430" y="39917"/>
                      <a:pt x="923183" y="61050"/>
                      <a:pt x="923183" y="83086"/>
                    </a:cubicBezTo>
                    <a:lnTo>
                      <a:pt x="923183" y="2650632"/>
                    </a:lnTo>
                    <a:close/>
                  </a:path>
                </a:pathLst>
              </a:custGeom>
              <a:solidFill>
                <a:srgbClr val="7ED957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5032596" y="3846653"/>
                <a:ext cx="923183" cy="2584385"/>
              </a:xfrm>
              <a:custGeom>
                <a:avLst/>
                <a:gdLst/>
                <a:ahLst/>
                <a:cxnLst/>
                <a:rect l="l" t="t" r="r" b="b"/>
                <a:pathLst>
                  <a:path w="923183" h="2584385">
                    <a:moveTo>
                      <a:pt x="0" y="2584385"/>
                    </a:moveTo>
                    <a:lnTo>
                      <a:pt x="0" y="83087"/>
                    </a:lnTo>
                    <a:cubicBezTo>
                      <a:pt x="0" y="37199"/>
                      <a:pt x="37198" y="0"/>
                      <a:pt x="83086" y="0"/>
                    </a:cubicBezTo>
                    <a:lnTo>
                      <a:pt x="840096" y="0"/>
                    </a:lnTo>
                    <a:cubicBezTo>
                      <a:pt x="885984" y="0"/>
                      <a:pt x="923183" y="37199"/>
                      <a:pt x="923183" y="83087"/>
                    </a:cubicBezTo>
                    <a:lnTo>
                      <a:pt x="923183" y="2584385"/>
                    </a:lnTo>
                    <a:close/>
                  </a:path>
                </a:pathLst>
              </a:custGeom>
              <a:solidFill>
                <a:srgbClr val="7ED957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9116608" y="6358742"/>
                <a:ext cx="923183" cy="72296"/>
              </a:xfrm>
              <a:custGeom>
                <a:avLst/>
                <a:gdLst/>
                <a:ahLst/>
                <a:cxnLst/>
                <a:rect l="l" t="t" r="r" b="b"/>
                <a:pathLst>
                  <a:path w="923183" h="72296">
                    <a:moveTo>
                      <a:pt x="0" y="72296"/>
                    </a:moveTo>
                    <a:lnTo>
                      <a:pt x="0" y="72296"/>
                    </a:lnTo>
                    <a:cubicBezTo>
                      <a:pt x="0" y="42367"/>
                      <a:pt x="16097" y="14750"/>
                      <a:pt x="42139" y="0"/>
                    </a:cubicBezTo>
                    <a:lnTo>
                      <a:pt x="881045" y="0"/>
                    </a:lnTo>
                    <a:cubicBezTo>
                      <a:pt x="907086" y="14751"/>
                      <a:pt x="923183" y="42367"/>
                      <a:pt x="923183" y="72296"/>
                    </a:cubicBezTo>
                    <a:lnTo>
                      <a:pt x="923183" y="72296"/>
                    </a:lnTo>
                    <a:close/>
                  </a:path>
                </a:pathLst>
              </a:custGeom>
              <a:solidFill>
                <a:srgbClr val="7ED957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1897166" y="4173139"/>
                <a:ext cx="923183" cy="2257899"/>
              </a:xfrm>
              <a:custGeom>
                <a:avLst/>
                <a:gdLst/>
                <a:ahLst/>
                <a:cxnLst/>
                <a:rect l="l" t="t" r="r" b="b"/>
                <a:pathLst>
                  <a:path w="923183" h="2257899">
                    <a:moveTo>
                      <a:pt x="0" y="2257899"/>
                    </a:moveTo>
                    <a:lnTo>
                      <a:pt x="0" y="83087"/>
                    </a:lnTo>
                    <a:cubicBezTo>
                      <a:pt x="0" y="37199"/>
                      <a:pt x="37199" y="0"/>
                      <a:pt x="83087" y="0"/>
                    </a:cubicBezTo>
                    <a:lnTo>
                      <a:pt x="840097" y="0"/>
                    </a:lnTo>
                    <a:cubicBezTo>
                      <a:pt x="885984" y="0"/>
                      <a:pt x="923183" y="37199"/>
                      <a:pt x="923183" y="83087"/>
                    </a:cubicBezTo>
                    <a:lnTo>
                      <a:pt x="923183" y="2257899"/>
                    </a:lnTo>
                    <a:close/>
                  </a:path>
                </a:pathLst>
              </a:custGeom>
              <a:solidFill>
                <a:srgbClr val="31366D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5981179" y="4160848"/>
                <a:ext cx="923183" cy="2270190"/>
              </a:xfrm>
              <a:custGeom>
                <a:avLst/>
                <a:gdLst/>
                <a:ahLst/>
                <a:cxnLst/>
                <a:rect l="l" t="t" r="r" b="b"/>
                <a:pathLst>
                  <a:path w="923183" h="2270190">
                    <a:moveTo>
                      <a:pt x="0" y="2270190"/>
                    </a:moveTo>
                    <a:lnTo>
                      <a:pt x="0" y="83087"/>
                    </a:lnTo>
                    <a:cubicBezTo>
                      <a:pt x="0" y="37199"/>
                      <a:pt x="37199" y="0"/>
                      <a:pt x="83086" y="0"/>
                    </a:cubicBezTo>
                    <a:lnTo>
                      <a:pt x="840096" y="0"/>
                    </a:lnTo>
                    <a:cubicBezTo>
                      <a:pt x="885983" y="0"/>
                      <a:pt x="923183" y="37199"/>
                      <a:pt x="923183" y="83087"/>
                    </a:cubicBezTo>
                    <a:lnTo>
                      <a:pt x="923183" y="2270190"/>
                    </a:lnTo>
                    <a:close/>
                  </a:path>
                </a:pathLst>
              </a:custGeom>
              <a:solidFill>
                <a:srgbClr val="31366D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10065191" y="6431038"/>
                <a:ext cx="923183" cy="13336"/>
              </a:xfrm>
              <a:custGeom>
                <a:avLst/>
                <a:gdLst/>
                <a:ahLst/>
                <a:cxnLst/>
                <a:rect l="l" t="t" r="r" b="b"/>
                <a:pathLst>
                  <a:path w="923183" h="13336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5027"/>
                      <a:pt x="2038" y="9838"/>
                      <a:pt x="5648" y="13336"/>
                    </a:cubicBezTo>
                    <a:lnTo>
                      <a:pt x="917536" y="13336"/>
                    </a:lnTo>
                    <a:cubicBezTo>
                      <a:pt x="921145" y="9838"/>
                      <a:pt x="923183" y="5027"/>
                      <a:pt x="923183" y="0"/>
                    </a:cubicBezTo>
                    <a:lnTo>
                      <a:pt x="923183" y="0"/>
                    </a:lnTo>
                    <a:close/>
                  </a:path>
                </a:pathLst>
              </a:custGeom>
              <a:solidFill>
                <a:srgbClr val="31366D"/>
              </a:solidFill>
            </p:spPr>
          </p:sp>
        </p:grpSp>
      </p:grpSp>
      <p:sp>
        <p:nvSpPr>
          <p:cNvPr id="34" name="TextBox 34"/>
          <p:cNvSpPr txBox="1"/>
          <p:nvPr/>
        </p:nvSpPr>
        <p:spPr>
          <a:xfrm>
            <a:off x="1787729" y="2160943"/>
            <a:ext cx="671751" cy="541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Evolventa Bold"/>
              </a:rPr>
              <a:t>879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391170" y="2257179"/>
            <a:ext cx="960001" cy="541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Evolventa Bold"/>
              </a:rPr>
              <a:t>859,3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556110" y="4905797"/>
            <a:ext cx="960001" cy="541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Evolventa Bold"/>
              </a:rPr>
              <a:t>411,7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351171" y="4905797"/>
            <a:ext cx="960001" cy="541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Evolventa Bold"/>
              </a:rPr>
              <a:t>401,4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516111" y="5313451"/>
            <a:ext cx="960001" cy="541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Evolventa Bold"/>
              </a:rPr>
              <a:t>350,7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219218" y="5313451"/>
            <a:ext cx="960001" cy="541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Evolventa Bold"/>
              </a:rPr>
              <a:t>352,6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308276" y="7027756"/>
            <a:ext cx="768072" cy="541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Evolventa Bold"/>
              </a:rPr>
              <a:t>19,7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187472" y="7231582"/>
            <a:ext cx="813915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 dirty="0">
                <a:solidFill>
                  <a:srgbClr val="000000"/>
                </a:solidFill>
                <a:latin typeface="Evolventa Bold"/>
              </a:rPr>
              <a:t>10,3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929950" y="7993582"/>
            <a:ext cx="857255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 dirty="0">
                <a:solidFill>
                  <a:srgbClr val="000000"/>
                </a:solidFill>
                <a:latin typeface="Evolventa Bold"/>
              </a:rPr>
              <a:t>-1,9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2346158" y="2798182"/>
            <a:ext cx="671056" cy="671056"/>
            <a:chOff x="0" y="0"/>
            <a:chExt cx="1913890" cy="191389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E59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12346158" y="4368091"/>
            <a:ext cx="671056" cy="671056"/>
            <a:chOff x="0" y="0"/>
            <a:chExt cx="1913890" cy="191389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ED957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12346158" y="6172775"/>
            <a:ext cx="671056" cy="671056"/>
            <a:chOff x="0" y="0"/>
            <a:chExt cx="1913890" cy="191389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1366D"/>
            </a:solidFill>
          </p:spPr>
        </p:sp>
      </p:grpSp>
      <p:sp>
        <p:nvSpPr>
          <p:cNvPr id="49" name="TextBox 49"/>
          <p:cNvSpPr txBox="1"/>
          <p:nvPr/>
        </p:nvSpPr>
        <p:spPr>
          <a:xfrm>
            <a:off x="13352742" y="2741032"/>
            <a:ext cx="5433443" cy="774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0"/>
              </a:lnSpc>
            </a:pPr>
            <a:r>
              <a:rPr lang="en-US" sz="2500" spc="37">
                <a:solidFill>
                  <a:srgbClr val="242424"/>
                </a:solidFill>
                <a:latin typeface="Evolventa Bold"/>
              </a:rPr>
              <a:t>КОНСОЛИДИРОВАННЫЙ БЮДЖЕТ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352742" y="4310941"/>
            <a:ext cx="5433443" cy="1117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0"/>
              </a:lnSpc>
            </a:pPr>
            <a:r>
              <a:rPr lang="en-US" sz="2500" spc="37">
                <a:solidFill>
                  <a:srgbClr val="242424"/>
                </a:solidFill>
                <a:latin typeface="Evolventa Bold"/>
              </a:rPr>
              <a:t>БЮДЖЕТ</a:t>
            </a:r>
          </a:p>
          <a:p>
            <a:pPr>
              <a:lnSpc>
                <a:spcPts val="2750"/>
              </a:lnSpc>
            </a:pPr>
            <a:r>
              <a:rPr lang="en-US" sz="2500" spc="37">
                <a:solidFill>
                  <a:srgbClr val="242424"/>
                </a:solidFill>
                <a:latin typeface="Evolventa Bold"/>
              </a:rPr>
              <a:t>ПРИВОЛЖСКОГО МУНИЦИПАЛЬНОГО РАЙОНА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352742" y="6115625"/>
            <a:ext cx="5433443" cy="1117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0"/>
              </a:lnSpc>
            </a:pPr>
            <a:r>
              <a:rPr lang="en-US" sz="2500" spc="37">
                <a:solidFill>
                  <a:srgbClr val="242424"/>
                </a:solidFill>
                <a:latin typeface="Evolventa Bold"/>
              </a:rPr>
              <a:t>БЮДЖЕТ</a:t>
            </a:r>
          </a:p>
          <a:p>
            <a:pPr>
              <a:lnSpc>
                <a:spcPts val="2750"/>
              </a:lnSpc>
            </a:pPr>
            <a:r>
              <a:rPr lang="en-US" sz="2500" spc="37">
                <a:solidFill>
                  <a:srgbClr val="242424"/>
                </a:solidFill>
                <a:latin typeface="Evolventa Bold"/>
              </a:rPr>
              <a:t>ПРИВОЛЖСКОГО</a:t>
            </a:r>
          </a:p>
          <a:p>
            <a:pPr>
              <a:lnSpc>
                <a:spcPts val="2750"/>
              </a:lnSpc>
            </a:pPr>
            <a:r>
              <a:rPr lang="en-US" sz="2500" spc="37">
                <a:solidFill>
                  <a:srgbClr val="242424"/>
                </a:solidFill>
                <a:latin typeface="Evolventa Bold"/>
              </a:rPr>
              <a:t>ГОРОДСКОГО ПОСЕЛЕНИЯ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022922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7173568">
            <a:off x="4159579" y="1795059"/>
            <a:ext cx="18947486" cy="1112519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515312" y="7144556"/>
            <a:ext cx="3628688" cy="3142444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4666017" y="0"/>
            <a:ext cx="3621983" cy="3616188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012139" y="7125061"/>
            <a:ext cx="9807782" cy="2647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27"/>
              </a:lnSpc>
            </a:pPr>
            <a:r>
              <a:rPr lang="en-US" sz="7856">
                <a:solidFill>
                  <a:srgbClr val="31356E"/>
                </a:solidFill>
                <a:latin typeface="Evolventa Bold"/>
              </a:rPr>
              <a:t>МУНИЦИПАЛЬНЫЙ КОНТРОЛЬ</a:t>
            </a: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008" b="17008"/>
          <a:stretch>
            <a:fillRect/>
          </a:stretch>
        </p:blipFill>
        <p:spPr>
          <a:xfrm>
            <a:off x="0" y="1028700"/>
            <a:ext cx="8253726" cy="15430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8760" b="18760"/>
          <a:stretch>
            <a:fillRect/>
          </a:stretch>
        </p:blipFill>
        <p:spPr>
          <a:xfrm>
            <a:off x="0" y="4412957"/>
            <a:ext cx="8253726" cy="14610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9927" b="19927"/>
          <a:stretch>
            <a:fillRect/>
          </a:stretch>
        </p:blipFill>
        <p:spPr>
          <a:xfrm>
            <a:off x="9714185" y="1110663"/>
            <a:ext cx="8573815" cy="146108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5917341" y="0"/>
            <a:ext cx="6781172" cy="5143500"/>
            <a:chOff x="0" y="0"/>
            <a:chExt cx="1930400" cy="14642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30400" cy="1464203"/>
            </a:xfrm>
            <a:custGeom>
              <a:avLst/>
              <a:gdLst/>
              <a:ahLst/>
              <a:cxnLst/>
              <a:rect l="l" t="t" r="r" b="b"/>
              <a:pathLst>
                <a:path w="1930400" h="1464203">
                  <a:moveTo>
                    <a:pt x="0" y="0"/>
                  </a:moveTo>
                  <a:lnTo>
                    <a:pt x="965200" y="1464203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18064" b="18064"/>
          <a:stretch>
            <a:fillRect/>
          </a:stretch>
        </p:blipFill>
        <p:spPr>
          <a:xfrm>
            <a:off x="-416719" y="7797213"/>
            <a:ext cx="8073809" cy="14610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t="19927" b="19927"/>
          <a:stretch>
            <a:fillRect/>
          </a:stretch>
        </p:blipFill>
        <p:spPr>
          <a:xfrm>
            <a:off x="9714185" y="7550443"/>
            <a:ext cx="8573815" cy="146108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5917341" y="5143500"/>
            <a:ext cx="6781172" cy="5143500"/>
            <a:chOff x="0" y="0"/>
            <a:chExt cx="1930400" cy="14642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0400" cy="1464203"/>
            </a:xfrm>
            <a:custGeom>
              <a:avLst/>
              <a:gdLst/>
              <a:ahLst/>
              <a:cxnLst/>
              <a:rect l="l" t="t" r="r" b="b"/>
              <a:pathLst>
                <a:path w="1930400" h="1464203">
                  <a:moveTo>
                    <a:pt x="0" y="0"/>
                  </a:moveTo>
                  <a:lnTo>
                    <a:pt x="965200" y="1464203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09938" y="2405563"/>
            <a:ext cx="8868124" cy="594764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12323" y="1638800"/>
            <a:ext cx="6154142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ПРОВЕРКИ ФИЗИЧЕСКИХ ЛИЦ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2323" y="4824413"/>
            <a:ext cx="7344767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ПРОВЕРКИ ТОРГОВЫХ ТОЧЕК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2323" y="8208669"/>
            <a:ext cx="7344767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ПРОВЕРКИ МАСОЧНОГО РЕЖИМА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326227" y="7800757"/>
            <a:ext cx="5320705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АДМИНИСТРАТИВНО-ТЕХНИЧЕСКИЙ КОНТРОЛЬ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326227" y="1414963"/>
            <a:ext cx="5320705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2"/>
              </a:lnSpc>
            </a:pPr>
            <a:r>
              <a:rPr lang="en-US" sz="2968">
                <a:solidFill>
                  <a:srgbClr val="31356E"/>
                </a:solidFill>
                <a:latin typeface="Evolventa"/>
              </a:rPr>
              <a:t>РЕЙДЫ</a:t>
            </a:r>
          </a:p>
          <a:p>
            <a:pPr>
              <a:lnSpc>
                <a:spcPts val="3562"/>
              </a:lnSpc>
            </a:pPr>
            <a:r>
              <a:rPr lang="en-US" sz="2968">
                <a:solidFill>
                  <a:srgbClr val="31356E"/>
                </a:solidFill>
                <a:latin typeface="Evolventa"/>
              </a:rPr>
              <a:t>ПО ВОДНЫМ ОБЪЕКТАМ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2410" y="477251"/>
            <a:ext cx="127258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1"/>
              </a:lnSpc>
            </a:pPr>
            <a:r>
              <a:rPr lang="en-US" sz="5868">
                <a:solidFill>
                  <a:srgbClr val="31356E"/>
                </a:solidFill>
                <a:latin typeface="Evolventa Bold"/>
              </a:rPr>
              <a:t>14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92410" y="7081838"/>
            <a:ext cx="127258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1"/>
              </a:lnSpc>
            </a:pPr>
            <a:r>
              <a:rPr lang="en-US" sz="5868">
                <a:solidFill>
                  <a:srgbClr val="31356E"/>
                </a:solidFill>
                <a:latin typeface="Evolventa Bold"/>
              </a:rPr>
              <a:t>12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2410" y="3573850"/>
            <a:ext cx="127258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1"/>
              </a:lnSpc>
            </a:pPr>
            <a:r>
              <a:rPr lang="en-US" sz="5868">
                <a:solidFill>
                  <a:srgbClr val="31356E"/>
                </a:solidFill>
                <a:latin typeface="Evolventa Bold"/>
              </a:rPr>
              <a:t>60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514511" y="3573850"/>
            <a:ext cx="127258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1"/>
              </a:lnSpc>
            </a:pPr>
            <a:r>
              <a:rPr lang="en-US" sz="5868">
                <a:solidFill>
                  <a:srgbClr val="31356E"/>
                </a:solidFill>
                <a:latin typeface="Evolventa Bold"/>
              </a:rPr>
              <a:t>8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48651" y="3859600"/>
            <a:ext cx="2678212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6"/>
              </a:lnSpc>
            </a:pPr>
            <a:r>
              <a:rPr lang="en-US" sz="3222">
                <a:solidFill>
                  <a:srgbClr val="31356E"/>
                </a:solidFill>
                <a:latin typeface="Evolventa"/>
              </a:rPr>
              <a:t>ПРИВОЛЖСК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29259" y="3859600"/>
            <a:ext cx="1315664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6"/>
              </a:lnSpc>
            </a:pPr>
            <a:r>
              <a:rPr lang="en-US" sz="3222">
                <a:solidFill>
                  <a:srgbClr val="31356E"/>
                </a:solidFill>
                <a:latin typeface="Evolventa"/>
              </a:rPr>
              <a:t>ПЛЁС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326227" y="5240631"/>
            <a:ext cx="127258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1"/>
              </a:lnSpc>
            </a:pPr>
            <a:r>
              <a:rPr lang="en-US" sz="5868">
                <a:solidFill>
                  <a:srgbClr val="31356E"/>
                </a:solidFill>
                <a:latin typeface="Evolventa Bold"/>
              </a:rPr>
              <a:t>57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326227" y="6240756"/>
            <a:ext cx="127258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1"/>
              </a:lnSpc>
            </a:pPr>
            <a:r>
              <a:rPr lang="en-US" sz="5868">
                <a:solidFill>
                  <a:srgbClr val="31356E"/>
                </a:solidFill>
                <a:latin typeface="Evolventa Bold"/>
              </a:rPr>
              <a:t>28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404887" y="5554956"/>
            <a:ext cx="29036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МАТЕРИАЛОВ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404887" y="6555081"/>
            <a:ext cx="29036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ПРОТОКОЛОВ</a:t>
            </a: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022922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7173568">
            <a:off x="4159579" y="1795059"/>
            <a:ext cx="18947486" cy="1112519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515312" y="7144556"/>
            <a:ext cx="3628688" cy="3142444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4666017" y="0"/>
            <a:ext cx="3621983" cy="3616188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012139" y="7125061"/>
            <a:ext cx="9807782" cy="2647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27"/>
              </a:lnSpc>
            </a:pPr>
            <a:r>
              <a:rPr lang="en-US" sz="7856">
                <a:solidFill>
                  <a:srgbClr val="31356E"/>
                </a:solidFill>
                <a:latin typeface="Evolventa Bold"/>
              </a:rPr>
              <a:t>ОТДЕЛ ПО ДЕЛАМ ГО и ЧС</a:t>
            </a: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64887" y="-707306"/>
            <a:ext cx="11675215" cy="117392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984000" y="-866089"/>
            <a:ext cx="11590362" cy="1165392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419548" y="0"/>
            <a:ext cx="7208470" cy="4917875"/>
            <a:chOff x="0" y="0"/>
            <a:chExt cx="1991905" cy="13589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91905" cy="1358948"/>
            </a:xfrm>
            <a:custGeom>
              <a:avLst/>
              <a:gdLst/>
              <a:ahLst/>
              <a:cxnLst/>
              <a:rect l="l" t="t" r="r" b="b"/>
              <a:pathLst>
                <a:path w="1991905" h="1358948">
                  <a:moveTo>
                    <a:pt x="0" y="0"/>
                  </a:moveTo>
                  <a:lnTo>
                    <a:pt x="995953" y="1358948"/>
                  </a:lnTo>
                  <a:lnTo>
                    <a:pt x="1991905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5117619" y="5535077"/>
            <a:ext cx="7812328" cy="5252762"/>
            <a:chOff x="0" y="0"/>
            <a:chExt cx="1930400" cy="12979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085161" y="2095181"/>
            <a:ext cx="5877244" cy="5877244"/>
            <a:chOff x="0" y="0"/>
            <a:chExt cx="13884457" cy="13884457"/>
          </a:xfrm>
        </p:grpSpPr>
        <p:sp>
          <p:nvSpPr>
            <p:cNvPr id="9" name="Freeform 9"/>
            <p:cNvSpPr/>
            <p:nvPr/>
          </p:nvSpPr>
          <p:spPr>
            <a:xfrm>
              <a:off x="-342874" y="-11125"/>
              <a:ext cx="14570202" cy="13906705"/>
            </a:xfrm>
            <a:custGeom>
              <a:avLst/>
              <a:gdLst/>
              <a:ahLst/>
              <a:cxnLst/>
              <a:rect l="l" t="t" r="r" b="b"/>
              <a:pathLst>
                <a:path w="14570202" h="13906705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254486" y="73238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4"/>
              <a:stretch>
                <a:fillRect l="-15067" r="-15067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715764" y="914400"/>
            <a:ext cx="488379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6"/>
              </a:lnSpc>
            </a:pPr>
            <a:r>
              <a:rPr lang="en-US" sz="3347" dirty="0">
                <a:solidFill>
                  <a:srgbClr val="31356E"/>
                </a:solidFill>
                <a:latin typeface="Evolventa"/>
              </a:rPr>
              <a:t>ОБУЧЕНИЕ </a:t>
            </a:r>
            <a:r>
              <a:rPr lang="ru-RU" sz="3347" dirty="0" smtClean="0">
                <a:solidFill>
                  <a:srgbClr val="31356E"/>
                </a:solidFill>
                <a:latin typeface="Evolventa"/>
              </a:rPr>
              <a:t> </a:t>
            </a:r>
            <a:r>
              <a:rPr lang="en-US" sz="3347" dirty="0" smtClean="0">
                <a:solidFill>
                  <a:srgbClr val="31356E"/>
                </a:solidFill>
                <a:latin typeface="Evolventa Bold"/>
              </a:rPr>
              <a:t>56</a:t>
            </a:r>
            <a:r>
              <a:rPr lang="en-US" sz="3347" dirty="0" smtClean="0">
                <a:solidFill>
                  <a:srgbClr val="31356E"/>
                </a:solidFill>
                <a:latin typeface="Evolventa"/>
              </a:rPr>
              <a:t> </a:t>
            </a:r>
            <a:r>
              <a:rPr lang="en-US" sz="3347" dirty="0" err="1">
                <a:solidFill>
                  <a:srgbClr val="31356E"/>
                </a:solidFill>
                <a:latin typeface="Evolventa Bold"/>
              </a:rPr>
              <a:t>чел</a:t>
            </a:r>
            <a:endParaRPr lang="en-US" sz="3347" dirty="0">
              <a:solidFill>
                <a:srgbClr val="31356E"/>
              </a:solidFill>
              <a:latin typeface="Evolvent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520729" y="495300"/>
            <a:ext cx="5203436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МАТЕРИАЛЬНАЯ ПОМОЩЬ ПОСТРАДАВШИМ</a:t>
            </a:r>
          </a:p>
          <a:p>
            <a:pPr algn="ctr"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ПРИ ПОЖАРЕ</a:t>
            </a:r>
          </a:p>
          <a:p>
            <a:pPr algn="ctr"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 Bold"/>
              </a:rPr>
              <a:t>3 семьи / 50 тыс.руб.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1693" y="7439025"/>
            <a:ext cx="5704108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ПРИОБРЕТЕНО</a:t>
            </a:r>
          </a:p>
          <a:p>
            <a:pPr algn="ctr"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 Bold"/>
              </a:rPr>
              <a:t>5</a:t>
            </a:r>
            <a:r>
              <a:rPr lang="en-US" sz="3068">
                <a:solidFill>
                  <a:srgbClr val="31356E"/>
                </a:solidFill>
                <a:latin typeface="Evolventa"/>
              </a:rPr>
              <a:t> противопожарных ранцев,</a:t>
            </a:r>
          </a:p>
          <a:p>
            <a:pPr algn="ctr"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 Bold"/>
              </a:rPr>
              <a:t>2 </a:t>
            </a:r>
            <a:r>
              <a:rPr lang="en-US" sz="3068">
                <a:solidFill>
                  <a:srgbClr val="31356E"/>
                </a:solidFill>
                <a:latin typeface="Evolventa"/>
              </a:rPr>
              <a:t>мобильных ручных мегафона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0158" y="3440040"/>
            <a:ext cx="5855003" cy="241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ПОЖАРНАЯ БЕЗОПАСНОСТЬ:</a:t>
            </a:r>
          </a:p>
          <a:p>
            <a:pPr algn="ctr"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патрулирование территорий,</a:t>
            </a:r>
          </a:p>
          <a:p>
            <a:pPr algn="ctr"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информационная работа,</a:t>
            </a:r>
          </a:p>
          <a:p>
            <a:pPr algn="ctr"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сходы с населением,</a:t>
            </a:r>
          </a:p>
          <a:p>
            <a:pPr algn="ctr"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мониторинг термоточек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278627" y="3440040"/>
            <a:ext cx="5687641" cy="241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ПОДГОТОВКА К КУПАЛЬНОМУ СЕЗОНУ:</a:t>
            </a:r>
          </a:p>
          <a:p>
            <a:pPr algn="ctr"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обследование водоемов,</a:t>
            </a:r>
          </a:p>
          <a:p>
            <a:pPr algn="ctr"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анализ воды и почвы,</a:t>
            </a:r>
          </a:p>
          <a:p>
            <a:pPr algn="ctr"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патрулирование зон отдыха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983894" y="7905750"/>
            <a:ext cx="4740271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ОЧИСТКА</a:t>
            </a:r>
          </a:p>
          <a:p>
            <a:pPr algn="ctr"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ПОЖАРНЫХ ВОДОЕМОВ</a:t>
            </a: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-5022922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7173568">
            <a:off x="4159579" y="1795059"/>
            <a:ext cx="18947486" cy="1112519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515312" y="7144556"/>
            <a:ext cx="3628688" cy="3142444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4666017" y="0"/>
            <a:ext cx="3621983" cy="3616188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012139" y="7125061"/>
            <a:ext cx="9807782" cy="2647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27"/>
              </a:lnSpc>
            </a:pPr>
            <a:r>
              <a:rPr lang="en-US" sz="7856">
                <a:solidFill>
                  <a:srgbClr val="31356E"/>
                </a:solidFill>
                <a:latin typeface="Evolventa Bold"/>
              </a:rPr>
              <a:t>СОЦИАЛЬНАЯ СФЕРА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3699972">
            <a:off x="-3670143" y="-2277249"/>
            <a:ext cx="17153606" cy="1280793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76817" y="240486"/>
            <a:ext cx="12411183" cy="9883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76578" y="-532998"/>
            <a:ext cx="3447883" cy="3447883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460118" y="240486"/>
            <a:ext cx="5215275" cy="2933556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6450" b="-6450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56362" y="3672613"/>
            <a:ext cx="5229887" cy="2941775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t="-4283" b="-4283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6529057" y="3672613"/>
            <a:ext cx="5229887" cy="2941775"/>
            <a:chOff x="0" y="0"/>
            <a:chExt cx="1128903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10783" b="-10783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460118" y="3672613"/>
            <a:ext cx="5215275" cy="2933556"/>
            <a:chOff x="0" y="0"/>
            <a:chExt cx="1128903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8"/>
              <a:stretch>
                <a:fillRect l="-1015" r="-1015"/>
              </a:stretch>
            </a:blip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258763" y="6322930"/>
            <a:ext cx="3720521" cy="363258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888057" y="78561"/>
            <a:ext cx="10362636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НАЦИОНАЛЬНЫЙ ПРОЕКТ "ОБРАЗОВАНИЕ"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88057" y="1811967"/>
            <a:ext cx="14592319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2"/>
              </a:lnSpc>
            </a:pPr>
            <a:r>
              <a:rPr lang="en-US" sz="4068">
                <a:solidFill>
                  <a:srgbClr val="31356E"/>
                </a:solidFill>
                <a:latin typeface="Evolventa"/>
              </a:rPr>
              <a:t>РЕГИОНАЛЬНЫЙ ПРОЕКТ</a:t>
            </a:r>
          </a:p>
          <a:p>
            <a:pPr>
              <a:lnSpc>
                <a:spcPts val="4882"/>
              </a:lnSpc>
            </a:pPr>
            <a:r>
              <a:rPr lang="en-US" sz="4068">
                <a:solidFill>
                  <a:srgbClr val="31356E"/>
                </a:solidFill>
                <a:latin typeface="Evolventa"/>
              </a:rPr>
              <a:t>"СОВРЕМЕННАЯ ШКОЛА"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9465" y="6762757"/>
            <a:ext cx="14084567" cy="3361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СОЗДАНЫ И ФУНКЦИОНИРУЮТ ЦЕНТРЫ ОБРАЗОВАНИЯ "ТОЧКА РОСТА"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В </a:t>
            </a:r>
            <a:r>
              <a:rPr lang="en-US" sz="2968">
                <a:solidFill>
                  <a:srgbClr val="000000"/>
                </a:solidFill>
                <a:latin typeface="Evolventa Bold"/>
              </a:rPr>
              <a:t>МКОУ ОШ №12</a:t>
            </a:r>
            <a:r>
              <a:rPr lang="en-US" sz="2968">
                <a:solidFill>
                  <a:srgbClr val="000000"/>
                </a:solidFill>
                <a:latin typeface="Evolventa"/>
              </a:rPr>
              <a:t> /ПРИВОЛЖСК/ И </a:t>
            </a:r>
            <a:r>
              <a:rPr lang="en-US" sz="2968">
                <a:solidFill>
                  <a:srgbClr val="000000"/>
                </a:solidFill>
                <a:latin typeface="Evolventa Bold"/>
              </a:rPr>
              <a:t>МКОУ ПЛЕССКАЯ СРЕДНЯЯ ШКОЛА</a:t>
            </a:r>
          </a:p>
          <a:p>
            <a:pPr>
              <a:lnSpc>
                <a:spcPts val="4245"/>
              </a:lnSpc>
            </a:pPr>
            <a:endParaRPr/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РЕМОНТ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ОБОРУДОВАНИЕ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МЕБЕЛЬ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168228" y="8600750"/>
            <a:ext cx="6266460" cy="117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81"/>
              </a:lnSpc>
            </a:pPr>
            <a:r>
              <a:rPr lang="en-US" sz="6801" spc="102">
                <a:solidFill>
                  <a:srgbClr val="004AAD"/>
                </a:solidFill>
                <a:latin typeface="Evolventa Bold"/>
              </a:rPr>
              <a:t>3,1 млн.руб.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3699972">
            <a:off x="-3670143" y="-2277249"/>
            <a:ext cx="17153606" cy="1280793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76817" y="240486"/>
            <a:ext cx="12411183" cy="9883815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798515" y="2878759"/>
            <a:ext cx="3225439" cy="4838158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6250" r="-6250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356738" y="1875787"/>
            <a:ext cx="3191524" cy="4787286"/>
            <a:chOff x="0" y="0"/>
            <a:chExt cx="6350000" cy="952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50" r="-6250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904447" y="2606286"/>
            <a:ext cx="3382952" cy="5074429"/>
            <a:chOff x="0" y="0"/>
            <a:chExt cx="6350000" cy="9525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6"/>
              <a:stretch>
                <a:fillRect l="-6250" r="-6250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4614032" y="1255858"/>
            <a:ext cx="3332825" cy="4999238"/>
            <a:chOff x="0" y="0"/>
            <a:chExt cx="6350000" cy="9525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7"/>
              <a:stretch>
                <a:fillRect l="-6250" r="-6250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312591" y="2241444"/>
            <a:ext cx="3191524" cy="4787286"/>
            <a:chOff x="0" y="0"/>
            <a:chExt cx="6350000" cy="9525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8"/>
              <a:stretch>
                <a:fillRect l="-6250" r="-6250"/>
              </a:stretch>
            </a:blip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38445" y="5817594"/>
            <a:ext cx="4808413" cy="37986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50574" y="6115336"/>
            <a:ext cx="4995203" cy="369645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384644" y="116661"/>
            <a:ext cx="14592319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2"/>
              </a:lnSpc>
            </a:pPr>
            <a:r>
              <a:rPr lang="en-US" sz="4068">
                <a:solidFill>
                  <a:srgbClr val="31356E"/>
                </a:solidFill>
                <a:latin typeface="Evolventa"/>
              </a:rPr>
              <a:t>РЕГИОНАЛЬНЫЙ ПРОЕКТ</a:t>
            </a:r>
          </a:p>
          <a:p>
            <a:pPr>
              <a:lnSpc>
                <a:spcPts val="4882"/>
              </a:lnSpc>
            </a:pPr>
            <a:r>
              <a:rPr lang="en-US" sz="4068">
                <a:solidFill>
                  <a:srgbClr val="31356E"/>
                </a:solidFill>
                <a:latin typeface="Evolventa"/>
              </a:rPr>
              <a:t>"УСПЕХ КАЖДОГО РЕБЕНКА"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29465" y="9086850"/>
            <a:ext cx="14084567" cy="1170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РЕМОНТ СПОРТИВНОГО ЗАЛА </a:t>
            </a:r>
            <a:r>
              <a:rPr lang="en-US" sz="2968">
                <a:solidFill>
                  <a:srgbClr val="000000"/>
                </a:solidFill>
                <a:latin typeface="Evolventa Bold"/>
              </a:rPr>
              <a:t>МКОУ СШ №1 /ПРИВОЛЖСК/</a:t>
            </a:r>
          </a:p>
          <a:p>
            <a:pPr>
              <a:lnSpc>
                <a:spcPts val="4393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12082408" y="8795767"/>
            <a:ext cx="6266460" cy="117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81"/>
              </a:lnSpc>
            </a:pPr>
            <a:r>
              <a:rPr lang="en-US" sz="6801" spc="102">
                <a:solidFill>
                  <a:srgbClr val="004AAD"/>
                </a:solidFill>
                <a:latin typeface="Evolventa Bold"/>
              </a:rPr>
              <a:t>2,6 млн.руб.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276578" y="-532998"/>
            <a:ext cx="3447883" cy="344788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3699972">
            <a:off x="-3670143" y="-2277249"/>
            <a:ext cx="17153606" cy="1280793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18861" y="114696"/>
            <a:ext cx="12569139" cy="10009605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28700" y="2049702"/>
            <a:ext cx="9942828" cy="5592771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16673" b="-16673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t="1711"/>
          <a:stretch>
            <a:fillRect/>
          </a:stretch>
        </p:blipFill>
        <p:spPr>
          <a:xfrm rot="5400000">
            <a:off x="9626476" y="1345051"/>
            <a:ext cx="10287000" cy="7596897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195855" y="684430"/>
            <a:ext cx="4589720" cy="6884580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6"/>
              <a:stretch>
                <a:fillRect l="-6250" r="-6250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380462" y="5290941"/>
            <a:ext cx="6220506" cy="622050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263513" y="139487"/>
            <a:ext cx="14592319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2"/>
              </a:lnSpc>
            </a:pPr>
            <a:r>
              <a:rPr lang="en-US" sz="4068">
                <a:solidFill>
                  <a:srgbClr val="31356E"/>
                </a:solidFill>
                <a:latin typeface="Evolventa"/>
              </a:rPr>
              <a:t>РЕГИОНАЛЬНЫЙ ПРОЕКТ</a:t>
            </a:r>
          </a:p>
          <a:p>
            <a:pPr>
              <a:lnSpc>
                <a:spcPts val="4882"/>
              </a:lnSpc>
            </a:pPr>
            <a:r>
              <a:rPr lang="en-US" sz="4068">
                <a:solidFill>
                  <a:srgbClr val="31356E"/>
                </a:solidFill>
                <a:latin typeface="Evolventa"/>
              </a:rPr>
              <a:t>"ЦИФРОВАЯ ОБРАЗОВАТЕЛЬНАЯ СРЕДА"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9465" y="8229745"/>
            <a:ext cx="14084567" cy="2275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ОБНОВЛЕНО МАТЕРИАЛЬНО-ТЕХНИЧЕСКОЕ ОСНАЩЕНИЕ,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ПРИОБРЕТЕНО НОВОЕ ОБОРУДОВАНИЕ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 Bold"/>
              </a:rPr>
              <a:t>МКОУ СШ №1</a:t>
            </a:r>
            <a:r>
              <a:rPr lang="en-US" sz="2968">
                <a:solidFill>
                  <a:srgbClr val="000000"/>
                </a:solidFill>
                <a:latin typeface="Evolventa"/>
              </a:rPr>
              <a:t> и </a:t>
            </a:r>
            <a:r>
              <a:rPr lang="en-US" sz="2968">
                <a:solidFill>
                  <a:srgbClr val="000000"/>
                </a:solidFill>
                <a:latin typeface="Evolventa Bold"/>
              </a:rPr>
              <a:t>МКОУ СШ №6</a:t>
            </a:r>
          </a:p>
          <a:p>
            <a:pPr>
              <a:lnSpc>
                <a:spcPts val="4393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8218680" y="8952077"/>
            <a:ext cx="5552085" cy="117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81"/>
              </a:lnSpc>
            </a:pPr>
            <a:r>
              <a:rPr lang="en-US" sz="6801" spc="102">
                <a:solidFill>
                  <a:srgbClr val="004AAD"/>
                </a:solidFill>
                <a:latin typeface="Evolventa Bold"/>
              </a:rPr>
              <a:t>3,8 млн.руб.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76578" y="-532998"/>
            <a:ext cx="3179735" cy="317973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95923" y="113658"/>
            <a:ext cx="1035449" cy="1033793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888731" y="1186190"/>
            <a:ext cx="14084567" cy="4986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7"/>
              </a:lnSpc>
            </a:pPr>
            <a:r>
              <a:rPr lang="en-US" sz="2768">
                <a:solidFill>
                  <a:srgbClr val="000000"/>
                </a:solidFill>
                <a:latin typeface="Evolventa"/>
              </a:rPr>
              <a:t>ЗАМЕНА СИСТЕМЫ ОТОПЛЕНИЯ В ШКОЛЕ </a:t>
            </a:r>
            <a:r>
              <a:rPr lang="en-US" sz="2768">
                <a:solidFill>
                  <a:srgbClr val="000000"/>
                </a:solidFill>
                <a:latin typeface="Evolventa Bold"/>
              </a:rPr>
              <a:t>№1 </a:t>
            </a:r>
            <a:r>
              <a:rPr lang="en-US" sz="2768">
                <a:solidFill>
                  <a:srgbClr val="000000"/>
                </a:solidFill>
                <a:latin typeface="Evolventa"/>
              </a:rPr>
              <a:t>на сумму </a:t>
            </a:r>
          </a:p>
          <a:p>
            <a:pPr>
              <a:lnSpc>
                <a:spcPts val="1581"/>
              </a:lnSpc>
            </a:pPr>
            <a:endParaRPr/>
          </a:p>
          <a:p>
            <a:pPr>
              <a:lnSpc>
                <a:spcPts val="4097"/>
              </a:lnSpc>
            </a:pPr>
            <a:r>
              <a:rPr lang="en-US" sz="2768">
                <a:solidFill>
                  <a:srgbClr val="000000"/>
                </a:solidFill>
                <a:latin typeface="Evolventa"/>
              </a:rPr>
              <a:t>РЕМОНТ ФАСАДА СПОРТИВНОЙ ШКОЛЫ</a:t>
            </a:r>
          </a:p>
          <a:p>
            <a:pPr>
              <a:lnSpc>
                <a:spcPts val="1581"/>
              </a:lnSpc>
            </a:pPr>
            <a:endParaRPr/>
          </a:p>
          <a:p>
            <a:pPr>
              <a:lnSpc>
                <a:spcPts val="4097"/>
              </a:lnSpc>
            </a:pPr>
            <a:r>
              <a:rPr lang="en-US" sz="2768">
                <a:solidFill>
                  <a:srgbClr val="000000"/>
                </a:solidFill>
                <a:latin typeface="Evolventa"/>
              </a:rPr>
              <a:t>ПОДВЕДЕНИЕ ВОДЫ</a:t>
            </a:r>
          </a:p>
          <a:p>
            <a:pPr>
              <a:lnSpc>
                <a:spcPts val="4097"/>
              </a:lnSpc>
            </a:pPr>
            <a:r>
              <a:rPr lang="en-US" sz="2768">
                <a:solidFill>
                  <a:srgbClr val="000000"/>
                </a:solidFill>
                <a:latin typeface="Evolventa"/>
              </a:rPr>
              <a:t>В КАБИНЕТЫ НАЧАЛЬНЫХ КЛАССОВ </a:t>
            </a:r>
            <a:r>
              <a:rPr lang="en-US" sz="2768">
                <a:solidFill>
                  <a:srgbClr val="000000"/>
                </a:solidFill>
                <a:latin typeface="Evolventa Bold"/>
              </a:rPr>
              <a:t>ШКОЛЫ №6</a:t>
            </a:r>
          </a:p>
          <a:p>
            <a:pPr>
              <a:lnSpc>
                <a:spcPts val="1581"/>
              </a:lnSpc>
            </a:pPr>
            <a:endParaRPr/>
          </a:p>
          <a:p>
            <a:pPr>
              <a:lnSpc>
                <a:spcPts val="4097"/>
              </a:lnSpc>
            </a:pPr>
            <a:r>
              <a:rPr lang="en-US" sz="2768">
                <a:solidFill>
                  <a:srgbClr val="000000"/>
                </a:solidFill>
                <a:latin typeface="Evolventa"/>
              </a:rPr>
              <a:t>РЕМОНТ КЛАССА И ТУАЛЕТА</a:t>
            </a:r>
          </a:p>
          <a:p>
            <a:pPr>
              <a:lnSpc>
                <a:spcPts val="4097"/>
              </a:lnSpc>
            </a:pPr>
            <a:r>
              <a:rPr lang="en-US" sz="2768">
                <a:solidFill>
                  <a:srgbClr val="000000"/>
                </a:solidFill>
                <a:latin typeface="Evolventa"/>
              </a:rPr>
              <a:t>ДЛЯ НАЧАЛЬНОЙ ШКОЛЫ В </a:t>
            </a:r>
            <a:r>
              <a:rPr lang="en-US" sz="2768">
                <a:solidFill>
                  <a:srgbClr val="000000"/>
                </a:solidFill>
                <a:latin typeface="Evolventa Bold"/>
              </a:rPr>
              <a:t>ТОЛПЫГИНО</a:t>
            </a:r>
          </a:p>
          <a:p>
            <a:pPr>
              <a:lnSpc>
                <a:spcPts val="1581"/>
              </a:lnSpc>
            </a:pPr>
            <a:endParaRPr/>
          </a:p>
          <a:p>
            <a:pPr>
              <a:lnSpc>
                <a:spcPts val="4097"/>
              </a:lnSpc>
            </a:pPr>
            <a:r>
              <a:rPr lang="en-US" sz="2768">
                <a:solidFill>
                  <a:srgbClr val="000000"/>
                </a:solidFill>
                <a:latin typeface="Evolventa"/>
              </a:rPr>
              <a:t>ЧАСТИЧНАЯ ЗАМЕНА ОКОН В ШКОЛАХ </a:t>
            </a:r>
            <a:r>
              <a:rPr lang="en-US" sz="2768">
                <a:solidFill>
                  <a:srgbClr val="000000"/>
                </a:solidFill>
                <a:latin typeface="Evolventa Bold"/>
              </a:rPr>
              <a:t>№7</a:t>
            </a:r>
            <a:r>
              <a:rPr lang="en-US" sz="2768">
                <a:solidFill>
                  <a:srgbClr val="000000"/>
                </a:solidFill>
                <a:latin typeface="Evolventa"/>
              </a:rPr>
              <a:t> и </a:t>
            </a:r>
            <a:r>
              <a:rPr lang="en-US" sz="2768">
                <a:solidFill>
                  <a:srgbClr val="000000"/>
                </a:solidFill>
                <a:latin typeface="Evolventa Bold"/>
              </a:rPr>
              <a:t>№12</a:t>
            </a:r>
          </a:p>
          <a:p>
            <a:pPr>
              <a:lnSpc>
                <a:spcPts val="4245"/>
              </a:lnSpc>
            </a:pPr>
            <a:endParaRPr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000880" y="5986245"/>
            <a:ext cx="3860268" cy="386026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t="-16653" b="-16653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67526" y="6365089"/>
            <a:ext cx="2288050" cy="22880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96751" y="5731713"/>
            <a:ext cx="4114800" cy="4114800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28700" y="5986245"/>
            <a:ext cx="3889240" cy="388924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t="-16653" b="-16653"/>
              </a:stretch>
            </a:blip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116990" y="5451714"/>
            <a:ext cx="411480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44188" y="2246411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864056" y="1148279"/>
            <a:ext cx="4367734" cy="43677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858592" y="6560605"/>
            <a:ext cx="3285908" cy="3285908"/>
          </a:xfrm>
          <a:prstGeom prst="rect">
            <a:avLst/>
          </a:prstGeom>
        </p:spPr>
      </p:pic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908815" y="5986245"/>
            <a:ext cx="6914290" cy="3889240"/>
            <a:chOff x="0" y="0"/>
            <a:chExt cx="1128903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t="-16673" b="-16673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322874" y="1338590"/>
            <a:ext cx="380622" cy="380622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322874" y="2056100"/>
            <a:ext cx="380622" cy="380622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322874" y="2742039"/>
            <a:ext cx="380622" cy="380622"/>
            <a:chOff x="0" y="0"/>
            <a:chExt cx="1913890" cy="19138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322874" y="3995689"/>
            <a:ext cx="380622" cy="380622"/>
            <a:chOff x="0" y="0"/>
            <a:chExt cx="1913890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322874" y="5261403"/>
            <a:ext cx="380622" cy="380622"/>
            <a:chOff x="0" y="0"/>
            <a:chExt cx="1913890" cy="191389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1088545" y="1943571"/>
            <a:ext cx="6734559" cy="3788142"/>
            <a:chOff x="0" y="0"/>
            <a:chExt cx="1128903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16673" b="-16673"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482087" y="-49095"/>
            <a:ext cx="12897854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РЕМОНТЫ В ШКОЛАХ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644188" y="1027413"/>
            <a:ext cx="4464681" cy="888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13"/>
              </a:lnSpc>
            </a:pPr>
            <a:r>
              <a:rPr lang="en-US" sz="5103" spc="76">
                <a:solidFill>
                  <a:srgbClr val="004AAD"/>
                </a:solidFill>
                <a:latin typeface="Evolventa Bold"/>
              </a:rPr>
              <a:t>9 млн.руб.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635340"/>
            <a:ext cx="17933087" cy="701632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422101" y="242110"/>
            <a:ext cx="1323273" cy="1321156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23160" y="3368844"/>
            <a:ext cx="3771900" cy="5657850"/>
            <a:chOff x="0" y="0"/>
            <a:chExt cx="6350000" cy="9525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20015" r="-20015" b="-24472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915034" y="4215988"/>
            <a:ext cx="3771900" cy="5657850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29450" r="-29450" b="-41245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7321278" y="3368844"/>
            <a:ext cx="3771900" cy="5657850"/>
            <a:chOff x="0" y="0"/>
            <a:chExt cx="6350000" cy="9525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6"/>
              <a:stretch>
                <a:fillRect l="-20574" r="-20574" b="-25465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4185554" y="3368844"/>
            <a:ext cx="3771900" cy="5657850"/>
            <a:chOff x="0" y="0"/>
            <a:chExt cx="6350000" cy="9525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7"/>
              <a:stretch>
                <a:fillRect l="-22305" r="-22305" b="-28543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0650876" y="4215988"/>
            <a:ext cx="3771900" cy="5657850"/>
            <a:chOff x="0" y="0"/>
            <a:chExt cx="6350000" cy="9525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8"/>
              <a:stretch>
                <a:fillRect l="-24750" r="-24750" b="-32889"/>
              </a:stretch>
            </a:blip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202373" y="588301"/>
            <a:ext cx="7511310" cy="455519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988086" y="1813864"/>
            <a:ext cx="5576962" cy="2900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3"/>
              </a:lnSpc>
            </a:pPr>
            <a:r>
              <a:rPr lang="en-US" sz="3468">
                <a:solidFill>
                  <a:srgbClr val="000000"/>
                </a:solidFill>
                <a:latin typeface="Evolventa"/>
              </a:rPr>
              <a:t>ГРАНТОМ ГЛАВЫ </a:t>
            </a:r>
          </a:p>
          <a:p>
            <a:pPr>
              <a:lnSpc>
                <a:spcPts val="5133"/>
              </a:lnSpc>
            </a:pPr>
            <a:r>
              <a:rPr lang="en-US" sz="3468">
                <a:solidFill>
                  <a:srgbClr val="000000"/>
                </a:solidFill>
                <a:latin typeface="Evolventa"/>
              </a:rPr>
              <a:t>награждено </a:t>
            </a:r>
            <a:r>
              <a:rPr lang="en-US" sz="3468">
                <a:solidFill>
                  <a:srgbClr val="000000"/>
                </a:solidFill>
                <a:latin typeface="Evolventa Bold"/>
              </a:rPr>
              <a:t>18</a:t>
            </a:r>
            <a:r>
              <a:rPr lang="en-US" sz="3468">
                <a:solidFill>
                  <a:srgbClr val="000000"/>
                </a:solidFill>
                <a:latin typeface="Evolventa"/>
              </a:rPr>
              <a:t> человек</a:t>
            </a:r>
          </a:p>
          <a:p>
            <a:pPr>
              <a:lnSpc>
                <a:spcPts val="4393"/>
              </a:lnSpc>
            </a:pPr>
            <a:endParaRPr/>
          </a:p>
          <a:p>
            <a:pPr>
              <a:lnSpc>
                <a:spcPts val="7945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1928762" y="142840"/>
            <a:ext cx="15969368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31356E"/>
                </a:solidFill>
                <a:latin typeface="Evolventa Bold"/>
              </a:rPr>
              <a:t>ТОРЖЕСТВЕННАЯ ЦЕРЕМОНИЯ НАГРАЖДЕНИЯ</a:t>
            </a:r>
          </a:p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31356E"/>
                </a:solidFill>
                <a:latin typeface="Evolventa Bold"/>
              </a:rPr>
              <a:t>"УСПЕХ ГОДА - 2021"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666017" y="0"/>
            <a:ext cx="3621983" cy="3616188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965715" y="534546"/>
            <a:ext cx="9293585" cy="9217909"/>
            <a:chOff x="0" y="0"/>
            <a:chExt cx="12391447" cy="12290545"/>
          </a:xfrm>
        </p:grpSpPr>
        <p:sp>
          <p:nvSpPr>
            <p:cNvPr id="5" name="TextBox 5"/>
            <p:cNvSpPr txBox="1"/>
            <p:nvPr/>
          </p:nvSpPr>
          <p:spPr>
            <a:xfrm>
              <a:off x="10662083" y="10178867"/>
              <a:ext cx="1729364" cy="19551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75"/>
                </a:lnSpc>
              </a:pPr>
              <a:endParaRPr/>
            </a:p>
            <a:p>
              <a:pPr algn="ctr">
                <a:lnSpc>
                  <a:spcPts val="5675"/>
                </a:lnSpc>
              </a:pPr>
              <a:r>
                <a:rPr lang="en-US" sz="4054">
                  <a:solidFill>
                    <a:srgbClr val="323634"/>
                  </a:solidFill>
                  <a:latin typeface="Evolventa Bold"/>
                </a:rPr>
                <a:t>625,4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944615"/>
              <a:ext cx="1729364" cy="19551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75"/>
                </a:lnSpc>
              </a:pPr>
              <a:endParaRPr/>
            </a:p>
            <a:p>
              <a:pPr algn="ctr">
                <a:lnSpc>
                  <a:spcPts val="5675"/>
                </a:lnSpc>
              </a:pPr>
              <a:r>
                <a:rPr lang="en-US" sz="4054">
                  <a:solidFill>
                    <a:srgbClr val="323634"/>
                  </a:solidFill>
                  <a:latin typeface="Evolventa Bold"/>
                </a:rPr>
                <a:t>215,4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891514" y="-200025"/>
              <a:ext cx="1345268" cy="19551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75"/>
                </a:lnSpc>
              </a:pPr>
              <a:endParaRPr/>
            </a:p>
            <a:p>
              <a:pPr algn="ctr">
                <a:lnSpc>
                  <a:spcPts val="5675"/>
                </a:lnSpc>
              </a:pPr>
              <a:r>
                <a:rPr lang="en-US" sz="4054">
                  <a:solidFill>
                    <a:srgbClr val="323634"/>
                  </a:solidFill>
                  <a:latin typeface="Evolventa Bold"/>
                </a:rPr>
                <a:t>38,2</a:t>
              </a:r>
            </a:p>
          </p:txBody>
        </p: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1427343" y="2259175"/>
              <a:ext cx="10031371" cy="10031371"/>
              <a:chOff x="0" y="0"/>
              <a:chExt cx="2540000" cy="254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23328" y="0"/>
                <a:ext cx="2556907" cy="2615108"/>
              </a:xfrm>
              <a:custGeom>
                <a:avLst/>
                <a:gdLst/>
                <a:ahLst/>
                <a:cxnLst/>
                <a:rect l="l" t="t" r="r" b="b"/>
                <a:pathLst>
                  <a:path w="2556907" h="2615108">
                    <a:moveTo>
                      <a:pt x="1246672" y="0"/>
                    </a:moveTo>
                    <a:cubicBezTo>
                      <a:pt x="1916544" y="0"/>
                      <a:pt x="2471239" y="520290"/>
                      <a:pt x="2514073" y="1188791"/>
                    </a:cubicBezTo>
                    <a:cubicBezTo>
                      <a:pt x="2556907" y="1857292"/>
                      <a:pt x="2073152" y="2444121"/>
                      <a:pt x="1408758" y="2529614"/>
                    </a:cubicBezTo>
                    <a:cubicBezTo>
                      <a:pt x="744364" y="2615108"/>
                      <a:pt x="127803" y="2169867"/>
                      <a:pt x="0" y="1512299"/>
                    </a:cubicBezTo>
                    <a:lnTo>
                      <a:pt x="1246672" y="1270000"/>
                    </a:lnTo>
                    <a:close/>
                  </a:path>
                </a:pathLst>
              </a:custGeom>
              <a:solidFill>
                <a:srgbClr val="7ED957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-44708" y="31463"/>
                <a:ext cx="1314708" cy="1542840"/>
              </a:xfrm>
              <a:custGeom>
                <a:avLst/>
                <a:gdLst/>
                <a:ahLst/>
                <a:cxnLst/>
                <a:rect l="l" t="t" r="r" b="b"/>
                <a:pathLst>
                  <a:path w="1314708" h="1542840">
                    <a:moveTo>
                      <a:pt x="81704" y="1542841"/>
                    </a:moveTo>
                    <a:cubicBezTo>
                      <a:pt x="0" y="1211787"/>
                      <a:pt x="54855" y="861784"/>
                      <a:pt x="233923" y="571601"/>
                    </a:cubicBezTo>
                    <a:cubicBezTo>
                      <a:pt x="412991" y="281417"/>
                      <a:pt x="701229" y="75431"/>
                      <a:pt x="1033768" y="0"/>
                    </a:cubicBezTo>
                    <a:lnTo>
                      <a:pt x="1314708" y="1238537"/>
                    </a:lnTo>
                    <a:close/>
                  </a:path>
                </a:pathLst>
              </a:custGeom>
              <a:solidFill>
                <a:srgbClr val="00B980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927510" y="0"/>
                <a:ext cx="342490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342490" h="1270000">
                    <a:moveTo>
                      <a:pt x="0" y="47052"/>
                    </a:moveTo>
                    <a:cubicBezTo>
                      <a:pt x="111444" y="15842"/>
                      <a:pt x="226631" y="12"/>
                      <a:pt x="342363" y="0"/>
                    </a:cubicBezTo>
                    <a:lnTo>
                      <a:pt x="342490" y="1270000"/>
                    </a:lnTo>
                    <a:close/>
                  </a:path>
                </a:pathLst>
              </a:custGeom>
              <a:solidFill>
                <a:srgbClr val="009299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006995"/>
              </a:solidFill>
            </p:spPr>
          </p:sp>
        </p:grp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21" t="22874" b="11591"/>
          <a:stretch>
            <a:fillRect/>
          </a:stretch>
        </p:blipFill>
        <p:spPr>
          <a:xfrm>
            <a:off x="-142940" y="3000360"/>
            <a:ext cx="6154286" cy="2145184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14250" y="500030"/>
            <a:ext cx="11000760" cy="3208564"/>
            <a:chOff x="0" y="0"/>
            <a:chExt cx="14667680" cy="4278086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23825"/>
              <a:ext cx="14667680" cy="3375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74"/>
                </a:lnSpc>
              </a:pPr>
              <a:r>
                <a:rPr lang="en-US" sz="4061" dirty="0">
                  <a:solidFill>
                    <a:srgbClr val="31356E"/>
                  </a:solidFill>
                  <a:latin typeface="Evolventa"/>
                </a:rPr>
                <a:t>ОСНОВНЫЕ ХАРАКТЕРИСТИКИ ИСПОЛНЕНИЯ ДОХОДОВ КОНСОЛИДИРОВАННОГО БЮДЖЕТА, </a:t>
              </a:r>
              <a:r>
                <a:rPr lang="en-US" sz="4061" dirty="0" err="1">
                  <a:solidFill>
                    <a:srgbClr val="31356E"/>
                  </a:solidFill>
                  <a:latin typeface="Evolventa"/>
                </a:rPr>
                <a:t>млн.руб</a:t>
              </a:r>
              <a:r>
                <a:rPr lang="en-US" sz="4061" dirty="0">
                  <a:solidFill>
                    <a:srgbClr val="31356E"/>
                  </a:solidFill>
                  <a:latin typeface="Evolventa"/>
                </a:rPr>
                <a:t>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3871567"/>
              <a:ext cx="14667680" cy="4065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4"/>
                </a:lnSpc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060" t="24333" r="1730" b="12136"/>
          <a:stretch>
            <a:fillRect/>
          </a:stretch>
        </p:blipFill>
        <p:spPr>
          <a:xfrm>
            <a:off x="-142940" y="7643830"/>
            <a:ext cx="6045519" cy="212080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24333" r="1342" b="9943"/>
          <a:stretch>
            <a:fillRect/>
          </a:stretch>
        </p:blipFill>
        <p:spPr>
          <a:xfrm>
            <a:off x="-285816" y="5286376"/>
            <a:ext cx="6199399" cy="2194005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85688" y="3786178"/>
            <a:ext cx="5433443" cy="431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0"/>
              </a:lnSpc>
            </a:pPr>
            <a:r>
              <a:rPr lang="en-US" sz="2500" spc="37" dirty="0">
                <a:solidFill>
                  <a:srgbClr val="242424"/>
                </a:solidFill>
                <a:latin typeface="Evolventa Bold"/>
              </a:rPr>
              <a:t>БЕЗВОЗМЕЗДНЫЕ ПОСТУПЛЕНИЯ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57126" y="6072194"/>
            <a:ext cx="5116541" cy="431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0"/>
              </a:lnSpc>
            </a:pPr>
            <a:r>
              <a:rPr lang="en-US" sz="2500" spc="37" dirty="0">
                <a:solidFill>
                  <a:srgbClr val="242424"/>
                </a:solidFill>
                <a:latin typeface="Evolventa Bold"/>
              </a:rPr>
              <a:t>НАЛОГОВЫЕ ДОХОДЫ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85688" y="8358210"/>
            <a:ext cx="5116541" cy="431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0"/>
              </a:lnSpc>
            </a:pPr>
            <a:r>
              <a:rPr lang="en-US" sz="2500" spc="37" dirty="0">
                <a:solidFill>
                  <a:srgbClr val="242424"/>
                </a:solidFill>
                <a:latin typeface="Evolventa Bold"/>
              </a:rPr>
              <a:t>НЕНАЛОГОВЫЕ ДОХОДЫ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21987" y="242224"/>
            <a:ext cx="1466243" cy="1463897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23160" y="2043996"/>
            <a:ext cx="4754805" cy="475480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317500" y="317500"/>
              <a:ext cx="5715000" cy="5715000"/>
            </a:xfrm>
            <a:custGeom>
              <a:avLst/>
              <a:gdLst/>
              <a:ahLst/>
              <a:cxnLst/>
              <a:rect l="l" t="t" r="r" b="b"/>
              <a:pathLst>
                <a:path w="5715000" h="5715000">
                  <a:moveTo>
                    <a:pt x="5715000" y="5715000"/>
                  </a:moveTo>
                  <a:lnTo>
                    <a:pt x="0" y="5715000"/>
                  </a:lnTo>
                  <a:lnTo>
                    <a:pt x="0" y="0"/>
                  </a:lnTo>
                  <a:lnTo>
                    <a:pt x="5715000" y="0"/>
                  </a:lnTo>
                  <a:lnTo>
                    <a:pt x="5715000" y="5715000"/>
                  </a:lnTo>
                  <a:close/>
                  <a:moveTo>
                    <a:pt x="97790" y="5617210"/>
                  </a:moveTo>
                  <a:lnTo>
                    <a:pt x="5617210" y="5617210"/>
                  </a:lnTo>
                  <a:lnTo>
                    <a:pt x="5617210" y="97790"/>
                  </a:lnTo>
                  <a:lnTo>
                    <a:pt x="97790" y="97790"/>
                  </a:lnTo>
                  <a:lnTo>
                    <a:pt x="97790" y="5617210"/>
                  </a:lnTo>
                  <a:close/>
                </a:path>
              </a:pathLst>
            </a:custGeom>
            <a:solidFill>
              <a:srgbClr val="EFF0F2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592914" y="2957501"/>
            <a:ext cx="4754805" cy="475480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317500" y="317500"/>
              <a:ext cx="5715000" cy="5715000"/>
            </a:xfrm>
            <a:custGeom>
              <a:avLst/>
              <a:gdLst/>
              <a:ahLst/>
              <a:cxnLst/>
              <a:rect l="l" t="t" r="r" b="b"/>
              <a:pathLst>
                <a:path w="5715000" h="5715000">
                  <a:moveTo>
                    <a:pt x="5715000" y="5715000"/>
                  </a:moveTo>
                  <a:lnTo>
                    <a:pt x="0" y="5715000"/>
                  </a:lnTo>
                  <a:lnTo>
                    <a:pt x="0" y="0"/>
                  </a:lnTo>
                  <a:lnTo>
                    <a:pt x="5715000" y="0"/>
                  </a:lnTo>
                  <a:lnTo>
                    <a:pt x="5715000" y="5715000"/>
                  </a:lnTo>
                  <a:close/>
                  <a:moveTo>
                    <a:pt x="97790" y="5617210"/>
                  </a:moveTo>
                  <a:lnTo>
                    <a:pt x="5617210" y="5617210"/>
                  </a:lnTo>
                  <a:lnTo>
                    <a:pt x="5617210" y="97790"/>
                  </a:lnTo>
                  <a:lnTo>
                    <a:pt x="97790" y="97790"/>
                  </a:lnTo>
                  <a:lnTo>
                    <a:pt x="97790" y="5617210"/>
                  </a:lnTo>
                  <a:close/>
                </a:path>
              </a:pathLst>
            </a:custGeom>
            <a:solidFill>
              <a:srgbClr val="EFF0F2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97383" y="241051"/>
            <a:ext cx="3704471" cy="3704471"/>
          </a:xfrm>
          <a:prstGeom prst="rect">
            <a:avLst/>
          </a:prstGeom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9144000" y="4237934"/>
            <a:ext cx="4754805" cy="4754805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17500" y="317500"/>
              <a:ext cx="5715000" cy="5715000"/>
            </a:xfrm>
            <a:custGeom>
              <a:avLst/>
              <a:gdLst/>
              <a:ahLst/>
              <a:cxnLst/>
              <a:rect l="l" t="t" r="r" b="b"/>
              <a:pathLst>
                <a:path w="5715000" h="5715000">
                  <a:moveTo>
                    <a:pt x="5715000" y="5715000"/>
                  </a:moveTo>
                  <a:lnTo>
                    <a:pt x="0" y="5715000"/>
                  </a:lnTo>
                  <a:lnTo>
                    <a:pt x="0" y="0"/>
                  </a:lnTo>
                  <a:lnTo>
                    <a:pt x="5715000" y="0"/>
                  </a:lnTo>
                  <a:lnTo>
                    <a:pt x="5715000" y="5715000"/>
                  </a:lnTo>
                  <a:close/>
                  <a:moveTo>
                    <a:pt x="97790" y="5617210"/>
                  </a:moveTo>
                  <a:lnTo>
                    <a:pt x="5617210" y="5617210"/>
                  </a:lnTo>
                  <a:lnTo>
                    <a:pt x="5617210" y="97790"/>
                  </a:lnTo>
                  <a:lnTo>
                    <a:pt x="97790" y="97790"/>
                  </a:lnTo>
                  <a:lnTo>
                    <a:pt x="97790" y="5617210"/>
                  </a:lnTo>
                  <a:close/>
                </a:path>
              </a:pathLst>
            </a:custGeom>
            <a:solidFill>
              <a:srgbClr val="EFF0F2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3232075" y="5334903"/>
            <a:ext cx="4754805" cy="475480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317500" y="317500"/>
              <a:ext cx="5715000" cy="5715000"/>
            </a:xfrm>
            <a:custGeom>
              <a:avLst/>
              <a:gdLst/>
              <a:ahLst/>
              <a:cxnLst/>
              <a:rect l="l" t="t" r="r" b="b"/>
              <a:pathLst>
                <a:path w="5715000" h="5715000">
                  <a:moveTo>
                    <a:pt x="5715000" y="5715000"/>
                  </a:moveTo>
                  <a:lnTo>
                    <a:pt x="0" y="5715000"/>
                  </a:lnTo>
                  <a:lnTo>
                    <a:pt x="0" y="0"/>
                  </a:lnTo>
                  <a:lnTo>
                    <a:pt x="5715000" y="0"/>
                  </a:lnTo>
                  <a:lnTo>
                    <a:pt x="5715000" y="5715000"/>
                  </a:lnTo>
                  <a:close/>
                  <a:moveTo>
                    <a:pt x="97790" y="5617210"/>
                  </a:moveTo>
                  <a:lnTo>
                    <a:pt x="5617210" y="5617210"/>
                  </a:lnTo>
                  <a:lnTo>
                    <a:pt x="5617210" y="97790"/>
                  </a:lnTo>
                  <a:lnTo>
                    <a:pt x="97790" y="97790"/>
                  </a:lnTo>
                  <a:lnTo>
                    <a:pt x="97790" y="5617210"/>
                  </a:lnTo>
                  <a:close/>
                </a:path>
              </a:pathLst>
            </a:custGeom>
            <a:solidFill>
              <a:srgbClr val="EFF0F2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637497">
            <a:off x="4250196" y="7419975"/>
            <a:ext cx="5440240" cy="41148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887057" y="79126"/>
            <a:ext cx="12897854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ДОПОЛНИТЕЛЬНОЕ ОБРАЗОВАНИЕ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23160" y="7906712"/>
            <a:ext cx="8720840" cy="2512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7"/>
              </a:lnSpc>
            </a:pPr>
            <a:r>
              <a:rPr lang="en-US" sz="3268">
                <a:solidFill>
                  <a:srgbClr val="000000"/>
                </a:solidFill>
                <a:latin typeface="Evolventa Bold"/>
              </a:rPr>
              <a:t>32 </a:t>
            </a:r>
            <a:r>
              <a:rPr lang="en-US" sz="3268">
                <a:solidFill>
                  <a:srgbClr val="000000"/>
                </a:solidFill>
                <a:latin typeface="Evolventa"/>
              </a:rPr>
              <a:t>ОБРАЗОВАТЕЛЬНЫЕ ПРОГРАММЫ</a:t>
            </a:r>
          </a:p>
          <a:p>
            <a:pPr>
              <a:lnSpc>
                <a:spcPts val="4837"/>
              </a:lnSpc>
            </a:pPr>
            <a:r>
              <a:rPr lang="en-US" sz="3268">
                <a:solidFill>
                  <a:srgbClr val="000000"/>
                </a:solidFill>
                <a:latin typeface="Evolventa Bold"/>
              </a:rPr>
              <a:t>96</a:t>
            </a:r>
            <a:r>
              <a:rPr lang="en-US" sz="3268">
                <a:solidFill>
                  <a:srgbClr val="000000"/>
                </a:solidFill>
                <a:latin typeface="Evolventa"/>
              </a:rPr>
              <a:t> ГРУПП</a:t>
            </a:r>
          </a:p>
          <a:p>
            <a:pPr>
              <a:lnSpc>
                <a:spcPts val="4837"/>
              </a:lnSpc>
            </a:pPr>
            <a:r>
              <a:rPr lang="en-US" sz="3268">
                <a:solidFill>
                  <a:srgbClr val="000000"/>
                </a:solidFill>
                <a:latin typeface="Evolventa Bold"/>
              </a:rPr>
              <a:t>63</a:t>
            </a:r>
            <a:r>
              <a:rPr lang="en-US" sz="3268">
                <a:solidFill>
                  <a:srgbClr val="000000"/>
                </a:solidFill>
                <a:latin typeface="Evolventa"/>
              </a:rPr>
              <a:t> МЕРОПРИЯТИЯ</a:t>
            </a:r>
          </a:p>
          <a:p>
            <a:pPr>
              <a:lnSpc>
                <a:spcPts val="4837"/>
              </a:lnSpc>
            </a:pPr>
            <a:endParaRPr/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750006">
            <a:off x="11413247" y="1407471"/>
            <a:ext cx="4346544" cy="3287568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887057" y="964344"/>
            <a:ext cx="12410326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2"/>
              </a:lnSpc>
            </a:pPr>
            <a:r>
              <a:rPr lang="en-US" sz="4068">
                <a:solidFill>
                  <a:srgbClr val="31356E"/>
                </a:solidFill>
                <a:latin typeface="Evolventa"/>
              </a:rPr>
              <a:t>ЦЕНТР ДЕТСКОГО И ЮНОШЕСКОГО ТВОРЧЕСТВА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840114" y="2199296"/>
            <a:ext cx="7015210" cy="1903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7"/>
              </a:lnSpc>
            </a:pPr>
            <a:r>
              <a:rPr lang="en-US" sz="3268">
                <a:solidFill>
                  <a:srgbClr val="000000"/>
                </a:solidFill>
                <a:latin typeface="Evolventa"/>
              </a:rPr>
              <a:t>ВНЕДРЕНИЕ СИСТЕМЫ</a:t>
            </a:r>
          </a:p>
          <a:p>
            <a:pPr>
              <a:lnSpc>
                <a:spcPts val="4837"/>
              </a:lnSpc>
            </a:pPr>
            <a:r>
              <a:rPr lang="en-US" sz="3268">
                <a:solidFill>
                  <a:srgbClr val="000000"/>
                </a:solidFill>
                <a:latin typeface="Evolventa"/>
              </a:rPr>
              <a:t>                                "НАВИГАТОР"</a:t>
            </a:r>
          </a:p>
          <a:p>
            <a:pPr>
              <a:lnSpc>
                <a:spcPts val="4837"/>
              </a:lnSpc>
            </a:pPr>
            <a:endParaRPr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21987" y="242224"/>
            <a:ext cx="1466243" cy="1463897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702" t="33208" r="67026" b="33288"/>
          <a:stretch>
            <a:fillRect/>
          </a:stretch>
        </p:blipFill>
        <p:spPr>
          <a:xfrm>
            <a:off x="12937258" y="-185659"/>
            <a:ext cx="2377560" cy="2320269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23160" y="2395948"/>
            <a:ext cx="5730788" cy="3223528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6506" b="-16506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211351" y="6223151"/>
            <a:ext cx="5730788" cy="3223528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16673" b="-16673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211351" y="2395948"/>
            <a:ext cx="5730788" cy="3223528"/>
            <a:chOff x="0" y="0"/>
            <a:chExt cx="1128903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9265" b="-9265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887057" y="78822"/>
            <a:ext cx="12897854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ДОПОЛНИТЕЛЬНОЕ ОБРАЗОВАНИЕ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47840" y="904875"/>
            <a:ext cx="14592319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2"/>
              </a:lnSpc>
            </a:pPr>
            <a:r>
              <a:rPr lang="en-US" sz="4068">
                <a:solidFill>
                  <a:srgbClr val="31356E"/>
                </a:solidFill>
                <a:latin typeface="Evolventa"/>
              </a:rPr>
              <a:t>ДЕТСКО-ЮНОШЕСКАЯ СПОРТИВНАЯ ШКОЛА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23160" y="6699725"/>
            <a:ext cx="5922908" cy="3580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 Bold"/>
              </a:rPr>
              <a:t>НАГРАДЫ</a:t>
            </a:r>
          </a:p>
          <a:p>
            <a:pPr>
              <a:lnSpc>
                <a:spcPts val="1581"/>
              </a:lnSpc>
            </a:pPr>
            <a:endParaRPr/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 Bold"/>
              </a:rPr>
              <a:t>40</a:t>
            </a:r>
            <a:r>
              <a:rPr lang="en-US" sz="2968">
                <a:solidFill>
                  <a:srgbClr val="000000"/>
                </a:solidFill>
                <a:latin typeface="Evolventa"/>
              </a:rPr>
              <a:t> В ГИРЕВОМ СПОРТЕ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  </a:t>
            </a:r>
            <a:r>
              <a:rPr lang="en-US" sz="2968">
                <a:solidFill>
                  <a:srgbClr val="000000"/>
                </a:solidFill>
                <a:latin typeface="Evolventa Bold"/>
              </a:rPr>
              <a:t>8</a:t>
            </a:r>
            <a:r>
              <a:rPr lang="en-US" sz="2968">
                <a:solidFill>
                  <a:srgbClr val="000000"/>
                </a:solidFill>
                <a:latin typeface="Evolventa"/>
              </a:rPr>
              <a:t> В ТЕННИСЕ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 Bold"/>
              </a:rPr>
              <a:t>29</a:t>
            </a:r>
            <a:r>
              <a:rPr lang="en-US" sz="2968">
                <a:solidFill>
                  <a:srgbClr val="000000"/>
                </a:solidFill>
                <a:latin typeface="Evolventa"/>
              </a:rPr>
              <a:t> В ЛЕГКОЙ АТЛЕТИКЕ</a:t>
            </a:r>
          </a:p>
          <a:p>
            <a:pPr>
              <a:lnSpc>
                <a:spcPts val="4393"/>
              </a:lnSpc>
            </a:pPr>
            <a:endParaRPr/>
          </a:p>
          <a:p>
            <a:pPr>
              <a:lnSpc>
                <a:spcPts val="4393"/>
              </a:lnSpc>
            </a:pPr>
            <a:endParaRPr/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76517">
            <a:off x="7068786" y="6236930"/>
            <a:ext cx="5156648" cy="390030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346068" y="6706381"/>
            <a:ext cx="5922908" cy="3580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 Bold"/>
              </a:rPr>
              <a:t>ВФСК ГТО</a:t>
            </a:r>
          </a:p>
          <a:p>
            <a:pPr>
              <a:lnSpc>
                <a:spcPts val="1581"/>
              </a:lnSpc>
            </a:pPr>
            <a:endParaRPr/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 Bold"/>
              </a:rPr>
              <a:t>39</a:t>
            </a:r>
            <a:r>
              <a:rPr lang="en-US" sz="2968">
                <a:solidFill>
                  <a:srgbClr val="000000"/>
                </a:solidFill>
                <a:latin typeface="Evolventa"/>
              </a:rPr>
              <a:t> ЗОЛОТО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 Bold"/>
              </a:rPr>
              <a:t>12</a:t>
            </a:r>
            <a:r>
              <a:rPr lang="en-US" sz="2968">
                <a:solidFill>
                  <a:srgbClr val="000000"/>
                </a:solidFill>
                <a:latin typeface="Evolventa"/>
              </a:rPr>
              <a:t> СЕРЕБРО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  </a:t>
            </a:r>
            <a:r>
              <a:rPr lang="en-US" sz="2968">
                <a:solidFill>
                  <a:srgbClr val="000000"/>
                </a:solidFill>
                <a:latin typeface="Evolventa Bold"/>
              </a:rPr>
              <a:t>4</a:t>
            </a:r>
            <a:r>
              <a:rPr lang="en-US" sz="2968">
                <a:solidFill>
                  <a:srgbClr val="000000"/>
                </a:solidFill>
                <a:latin typeface="Evolventa"/>
              </a:rPr>
              <a:t> БРОНЗА</a:t>
            </a:r>
          </a:p>
          <a:p>
            <a:pPr>
              <a:lnSpc>
                <a:spcPts val="4393"/>
              </a:lnSpc>
            </a:pPr>
            <a:endParaRPr/>
          </a:p>
          <a:p>
            <a:pPr>
              <a:lnSpc>
                <a:spcPts val="4393"/>
              </a:lnSpc>
            </a:pPr>
            <a:endParaRPr/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6281790" y="2395948"/>
            <a:ext cx="5724421" cy="3219946"/>
            <a:chOff x="0" y="0"/>
            <a:chExt cx="1128903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8"/>
              <a:stretch>
                <a:fillRect t="-16673" b="-16673"/>
              </a:stretch>
            </a:blip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109918">
            <a:off x="1749240" y="4519546"/>
            <a:ext cx="4504725" cy="340721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22101" y="242110"/>
            <a:ext cx="1323273" cy="1321156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23160" y="1707294"/>
            <a:ext cx="3907817" cy="390781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317500" y="317500"/>
              <a:ext cx="5715000" cy="5715000"/>
            </a:xfrm>
            <a:custGeom>
              <a:avLst/>
              <a:gdLst/>
              <a:ahLst/>
              <a:cxnLst/>
              <a:rect l="l" t="t" r="r" b="b"/>
              <a:pathLst>
                <a:path w="5715000" h="5715000">
                  <a:moveTo>
                    <a:pt x="5715000" y="5715000"/>
                  </a:moveTo>
                  <a:lnTo>
                    <a:pt x="0" y="5715000"/>
                  </a:lnTo>
                  <a:lnTo>
                    <a:pt x="0" y="0"/>
                  </a:lnTo>
                  <a:lnTo>
                    <a:pt x="5715000" y="0"/>
                  </a:lnTo>
                  <a:lnTo>
                    <a:pt x="5715000" y="5715000"/>
                  </a:lnTo>
                  <a:close/>
                  <a:moveTo>
                    <a:pt x="97790" y="5617210"/>
                  </a:moveTo>
                  <a:lnTo>
                    <a:pt x="5617210" y="5617210"/>
                  </a:lnTo>
                  <a:lnTo>
                    <a:pt x="5617210" y="97790"/>
                  </a:lnTo>
                  <a:lnTo>
                    <a:pt x="97790" y="97790"/>
                  </a:lnTo>
                  <a:lnTo>
                    <a:pt x="97790" y="5617210"/>
                  </a:lnTo>
                  <a:close/>
                </a:path>
              </a:pathLst>
            </a:custGeom>
            <a:solidFill>
              <a:srgbClr val="EFF0F2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902352" y="2374464"/>
            <a:ext cx="3907817" cy="3907817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317500" y="317500"/>
              <a:ext cx="5715000" cy="5715000"/>
            </a:xfrm>
            <a:custGeom>
              <a:avLst/>
              <a:gdLst/>
              <a:ahLst/>
              <a:cxnLst/>
              <a:rect l="l" t="t" r="r" b="b"/>
              <a:pathLst>
                <a:path w="5715000" h="5715000">
                  <a:moveTo>
                    <a:pt x="5715000" y="5715000"/>
                  </a:moveTo>
                  <a:lnTo>
                    <a:pt x="0" y="5715000"/>
                  </a:lnTo>
                  <a:lnTo>
                    <a:pt x="0" y="0"/>
                  </a:lnTo>
                  <a:lnTo>
                    <a:pt x="5715000" y="0"/>
                  </a:lnTo>
                  <a:lnTo>
                    <a:pt x="5715000" y="5715000"/>
                  </a:lnTo>
                  <a:close/>
                  <a:moveTo>
                    <a:pt x="97790" y="5617210"/>
                  </a:moveTo>
                  <a:lnTo>
                    <a:pt x="5617210" y="5617210"/>
                  </a:lnTo>
                  <a:lnTo>
                    <a:pt x="5617210" y="97790"/>
                  </a:lnTo>
                  <a:lnTo>
                    <a:pt x="97790" y="97790"/>
                  </a:lnTo>
                  <a:lnTo>
                    <a:pt x="97790" y="5617210"/>
                  </a:lnTo>
                  <a:close/>
                </a:path>
              </a:pathLst>
            </a:custGeom>
            <a:solidFill>
              <a:srgbClr val="EFF0F2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700344" y="6373006"/>
            <a:ext cx="14084567" cy="4809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 Bold"/>
              </a:rPr>
              <a:t>ЛОГОПЕДИЧЕСКИЕ ГРУППЫ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МКДОУ Д/С №1 "СКАЗКА" - 2 группы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МКДОУ Д/С №10 "СОЛНЫШКО" - 1 группа</a:t>
            </a:r>
          </a:p>
          <a:p>
            <a:pPr>
              <a:lnSpc>
                <a:spcPts val="2617"/>
              </a:lnSpc>
            </a:pPr>
            <a:endParaRPr/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 Bold"/>
              </a:rPr>
              <a:t>КАДРЫ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11%  МОЛОДЫЕ ПЕДАГОГИ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52%  ПЕДАГОГИ  от 35 до 55 лет</a:t>
            </a:r>
          </a:p>
          <a:p>
            <a:pPr>
              <a:lnSpc>
                <a:spcPts val="4393"/>
              </a:lnSpc>
            </a:pPr>
            <a:endParaRPr/>
          </a:p>
          <a:p>
            <a:pPr>
              <a:lnSpc>
                <a:spcPts val="4393"/>
              </a:lnSpc>
            </a:pPr>
            <a:endParaRPr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190092" y="2808592"/>
            <a:ext cx="3907817" cy="390781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 t="-19856" b="-19856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17500" y="317500"/>
              <a:ext cx="5715000" cy="5715000"/>
            </a:xfrm>
            <a:custGeom>
              <a:avLst/>
              <a:gdLst/>
              <a:ahLst/>
              <a:cxnLst/>
              <a:rect l="l" t="t" r="r" b="b"/>
              <a:pathLst>
                <a:path w="5715000" h="5715000">
                  <a:moveTo>
                    <a:pt x="5715000" y="5715000"/>
                  </a:moveTo>
                  <a:lnTo>
                    <a:pt x="0" y="5715000"/>
                  </a:lnTo>
                  <a:lnTo>
                    <a:pt x="0" y="0"/>
                  </a:lnTo>
                  <a:lnTo>
                    <a:pt x="5715000" y="0"/>
                  </a:lnTo>
                  <a:lnTo>
                    <a:pt x="5715000" y="5715000"/>
                  </a:lnTo>
                  <a:close/>
                  <a:moveTo>
                    <a:pt x="97790" y="5617210"/>
                  </a:moveTo>
                  <a:lnTo>
                    <a:pt x="5617210" y="5617210"/>
                  </a:lnTo>
                  <a:lnTo>
                    <a:pt x="5617210" y="97790"/>
                  </a:lnTo>
                  <a:lnTo>
                    <a:pt x="97790" y="97790"/>
                  </a:lnTo>
                  <a:lnTo>
                    <a:pt x="97790" y="5617210"/>
                  </a:lnTo>
                  <a:close/>
                </a:path>
              </a:pathLst>
            </a:custGeom>
            <a:solidFill>
              <a:srgbClr val="EFF0F2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0877094" y="3975404"/>
            <a:ext cx="3907817" cy="390781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5"/>
              <a:stretch>
                <a:fillRect l="-21525" r="-21525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317500" y="317500"/>
              <a:ext cx="5715000" cy="5715000"/>
            </a:xfrm>
            <a:custGeom>
              <a:avLst/>
              <a:gdLst/>
              <a:ahLst/>
              <a:cxnLst/>
              <a:rect l="l" t="t" r="r" b="b"/>
              <a:pathLst>
                <a:path w="5715000" h="5715000">
                  <a:moveTo>
                    <a:pt x="5715000" y="5715000"/>
                  </a:moveTo>
                  <a:lnTo>
                    <a:pt x="0" y="5715000"/>
                  </a:lnTo>
                  <a:lnTo>
                    <a:pt x="0" y="0"/>
                  </a:lnTo>
                  <a:lnTo>
                    <a:pt x="5715000" y="0"/>
                  </a:lnTo>
                  <a:lnTo>
                    <a:pt x="5715000" y="5715000"/>
                  </a:lnTo>
                  <a:close/>
                  <a:moveTo>
                    <a:pt x="97790" y="5617210"/>
                  </a:moveTo>
                  <a:lnTo>
                    <a:pt x="5617210" y="5617210"/>
                  </a:lnTo>
                  <a:lnTo>
                    <a:pt x="5617210" y="97790"/>
                  </a:lnTo>
                  <a:lnTo>
                    <a:pt x="97790" y="97790"/>
                  </a:lnTo>
                  <a:lnTo>
                    <a:pt x="97790" y="5617210"/>
                  </a:lnTo>
                  <a:close/>
                </a:path>
              </a:pathLst>
            </a:custGeom>
            <a:solidFill>
              <a:srgbClr val="EFF0F2"/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4189683" y="4762500"/>
            <a:ext cx="3907817" cy="3907817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6"/>
              <a:stretch>
                <a:fillRect l="-26732" r="-26732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317500" y="317500"/>
              <a:ext cx="5715000" cy="5715000"/>
            </a:xfrm>
            <a:custGeom>
              <a:avLst/>
              <a:gdLst/>
              <a:ahLst/>
              <a:cxnLst/>
              <a:rect l="l" t="t" r="r" b="b"/>
              <a:pathLst>
                <a:path w="5715000" h="5715000">
                  <a:moveTo>
                    <a:pt x="5715000" y="5715000"/>
                  </a:moveTo>
                  <a:lnTo>
                    <a:pt x="0" y="5715000"/>
                  </a:lnTo>
                  <a:lnTo>
                    <a:pt x="0" y="0"/>
                  </a:lnTo>
                  <a:lnTo>
                    <a:pt x="5715000" y="0"/>
                  </a:lnTo>
                  <a:lnTo>
                    <a:pt x="5715000" y="5715000"/>
                  </a:lnTo>
                  <a:close/>
                  <a:moveTo>
                    <a:pt x="97790" y="5617210"/>
                  </a:moveTo>
                  <a:lnTo>
                    <a:pt x="5617210" y="5617210"/>
                  </a:lnTo>
                  <a:lnTo>
                    <a:pt x="5617210" y="97790"/>
                  </a:lnTo>
                  <a:lnTo>
                    <a:pt x="97790" y="97790"/>
                  </a:lnTo>
                  <a:lnTo>
                    <a:pt x="97790" y="5617210"/>
                  </a:lnTo>
                  <a:close/>
                </a:path>
              </a:pathLst>
            </a:custGeom>
            <a:solidFill>
              <a:srgbClr val="EFF0F2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80162" y="96551"/>
            <a:ext cx="6717338" cy="4749368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887057" y="79126"/>
            <a:ext cx="12897854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ДОШКОЛЬНОЕ ОБРАЗОВАНИЕ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09918">
            <a:off x="7113308" y="6767950"/>
            <a:ext cx="6552086" cy="495575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637497">
            <a:off x="5090048" y="-283039"/>
            <a:ext cx="5440240" cy="41148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26949" y="0"/>
            <a:ext cx="6781172" cy="4559446"/>
            <a:chOff x="0" y="0"/>
            <a:chExt cx="1930400" cy="12979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0770989" y="5727554"/>
            <a:ext cx="5966715" cy="4559446"/>
            <a:chOff x="0" y="0"/>
            <a:chExt cx="1698548" cy="12979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8548" cy="1297940"/>
            </a:xfrm>
            <a:custGeom>
              <a:avLst/>
              <a:gdLst/>
              <a:ahLst/>
              <a:cxnLst/>
              <a:rect l="l" t="t" r="r" b="b"/>
              <a:pathLst>
                <a:path w="1698548" h="1297940">
                  <a:moveTo>
                    <a:pt x="0" y="0"/>
                  </a:moveTo>
                  <a:lnTo>
                    <a:pt x="849274" y="1297940"/>
                  </a:lnTo>
                  <a:lnTo>
                    <a:pt x="1698548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507982" y="-1051348"/>
            <a:ext cx="16225517" cy="13480700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496619" y="295275"/>
            <a:ext cx="8494748" cy="8494748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37846" y="116586"/>
              <a:ext cx="6274308" cy="6116828"/>
            </a:xfrm>
            <a:custGeom>
              <a:avLst/>
              <a:gdLst/>
              <a:ahLst/>
              <a:cxnLst/>
              <a:rect l="l" t="t" r="r" b="b"/>
              <a:pathLst>
                <a:path w="6274308" h="6116828">
                  <a:moveTo>
                    <a:pt x="3137154" y="0"/>
                  </a:moveTo>
                  <a:lnTo>
                    <a:pt x="621411" y="1211453"/>
                  </a:lnTo>
                  <a:lnTo>
                    <a:pt x="0" y="3933825"/>
                  </a:lnTo>
                  <a:lnTo>
                    <a:pt x="1741043" y="6116828"/>
                  </a:lnTo>
                  <a:lnTo>
                    <a:pt x="4533265" y="6116828"/>
                  </a:lnTo>
                  <a:lnTo>
                    <a:pt x="6274308" y="3933825"/>
                  </a:lnTo>
                  <a:lnTo>
                    <a:pt x="5652897" y="1211453"/>
                  </a:lnTo>
                  <a:close/>
                </a:path>
              </a:pathLst>
            </a:custGeom>
            <a:blipFill>
              <a:blip r:embed="rId3"/>
              <a:stretch>
                <a:fillRect l="-23135" r="-23135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421987" y="242224"/>
            <a:ext cx="1466243" cy="1463897"/>
            <a:chOff x="0" y="0"/>
            <a:chExt cx="6350000" cy="63398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887057" y="133350"/>
            <a:ext cx="10362636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КДН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3160" y="1544482"/>
            <a:ext cx="8403340" cy="864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2"/>
              </a:lnSpc>
            </a:pPr>
            <a:r>
              <a:rPr lang="en-US" sz="3351">
                <a:solidFill>
                  <a:srgbClr val="000000"/>
                </a:solidFill>
                <a:latin typeface="Evolventa"/>
              </a:rPr>
              <a:t>ВСЕГО НЕСОВЕРШЕННОЛЕТНИХ</a:t>
            </a:r>
          </a:p>
          <a:p>
            <a:pPr algn="ctr">
              <a:lnSpc>
                <a:spcPts val="4142"/>
              </a:lnSpc>
            </a:pPr>
            <a:r>
              <a:rPr lang="en-US" sz="3451">
                <a:solidFill>
                  <a:srgbClr val="000000"/>
                </a:solidFill>
                <a:latin typeface="Evolventa Bold"/>
              </a:rPr>
              <a:t>4617 чел.</a:t>
            </a:r>
          </a:p>
          <a:p>
            <a:pPr algn="ctr">
              <a:lnSpc>
                <a:spcPts val="4142"/>
              </a:lnSpc>
            </a:pPr>
            <a:endParaRPr/>
          </a:p>
          <a:p>
            <a:pPr algn="ctr">
              <a:lnSpc>
                <a:spcPts val="4022"/>
              </a:lnSpc>
            </a:pPr>
            <a:r>
              <a:rPr lang="en-US" sz="3351">
                <a:solidFill>
                  <a:srgbClr val="000000"/>
                </a:solidFill>
                <a:latin typeface="Evolventa"/>
              </a:rPr>
              <a:t>ВЕЛАСЬ ПРОФИЛАКТИЧЕСКАЯ ИНДИВИДУАЛЬНАЯ РАБОТА </a:t>
            </a:r>
          </a:p>
          <a:p>
            <a:pPr algn="ctr">
              <a:lnSpc>
                <a:spcPts val="4142"/>
              </a:lnSpc>
            </a:pPr>
            <a:r>
              <a:rPr lang="en-US" sz="3451">
                <a:solidFill>
                  <a:srgbClr val="000000"/>
                </a:solidFill>
                <a:latin typeface="Evolventa Bold"/>
              </a:rPr>
              <a:t>147 чел.</a:t>
            </a:r>
          </a:p>
          <a:p>
            <a:pPr algn="ctr">
              <a:lnSpc>
                <a:spcPts val="4142"/>
              </a:lnSpc>
            </a:pPr>
            <a:endParaRPr/>
          </a:p>
          <a:p>
            <a:pPr algn="ctr">
              <a:lnSpc>
                <a:spcPts val="4022"/>
              </a:lnSpc>
            </a:pPr>
            <a:r>
              <a:rPr lang="en-US" sz="3351">
                <a:solidFill>
                  <a:srgbClr val="000000"/>
                </a:solidFill>
                <a:latin typeface="Evolventa"/>
              </a:rPr>
              <a:t>ПРЕКРАЩЕНА РАБОТА В ОТНОШЕНИИ</a:t>
            </a:r>
          </a:p>
          <a:p>
            <a:pPr algn="ctr">
              <a:lnSpc>
                <a:spcPts val="4142"/>
              </a:lnSpc>
            </a:pPr>
            <a:r>
              <a:rPr lang="en-US" sz="3451">
                <a:solidFill>
                  <a:srgbClr val="000000"/>
                </a:solidFill>
                <a:latin typeface="Evolventa Bold"/>
              </a:rPr>
              <a:t>69 чел.</a:t>
            </a:r>
          </a:p>
          <a:p>
            <a:pPr algn="ctr">
              <a:lnSpc>
                <a:spcPts val="4142"/>
              </a:lnSpc>
            </a:pPr>
            <a:endParaRPr/>
          </a:p>
          <a:p>
            <a:pPr algn="ctr">
              <a:lnSpc>
                <a:spcPts val="4022"/>
              </a:lnSpc>
            </a:pPr>
            <a:r>
              <a:rPr lang="en-US" sz="3351">
                <a:solidFill>
                  <a:srgbClr val="000000"/>
                </a:solidFill>
                <a:latin typeface="Evolventa"/>
              </a:rPr>
              <a:t>СЕМЬИ В СОЦИАЛЬНО-ОПАСНОМ ПОЛОЖЕНИИ</a:t>
            </a:r>
          </a:p>
          <a:p>
            <a:pPr algn="ctr">
              <a:lnSpc>
                <a:spcPts val="4142"/>
              </a:lnSpc>
            </a:pPr>
            <a:r>
              <a:rPr lang="en-US" sz="3451">
                <a:solidFill>
                  <a:srgbClr val="000000"/>
                </a:solidFill>
                <a:latin typeface="Evolventa Bold"/>
              </a:rPr>
              <a:t>17 семей</a:t>
            </a:r>
          </a:p>
          <a:p>
            <a:pPr algn="ctr">
              <a:lnSpc>
                <a:spcPts val="3847"/>
              </a:lnSpc>
            </a:pPr>
            <a:endParaRPr/>
          </a:p>
          <a:p>
            <a:pPr algn="ctr">
              <a:lnSpc>
                <a:spcPts val="4022"/>
              </a:lnSpc>
            </a:pPr>
            <a:r>
              <a:rPr lang="en-US" sz="3351">
                <a:solidFill>
                  <a:srgbClr val="000000"/>
                </a:solidFill>
                <a:latin typeface="Evolventa"/>
              </a:rPr>
              <a:t>ПРЕКРАЩЕНА РАБОТА В ОТНОШЕНИИ</a:t>
            </a:r>
          </a:p>
          <a:p>
            <a:pPr algn="ctr">
              <a:lnSpc>
                <a:spcPts val="4142"/>
              </a:lnSpc>
            </a:pPr>
            <a:r>
              <a:rPr lang="en-US" sz="3451">
                <a:solidFill>
                  <a:srgbClr val="000000"/>
                </a:solidFill>
                <a:latin typeface="Evolventa Bold"/>
              </a:rPr>
              <a:t>18 семей</a:t>
            </a:r>
          </a:p>
          <a:p>
            <a:pPr>
              <a:lnSpc>
                <a:spcPts val="2615"/>
              </a:lnSpc>
            </a:pPr>
            <a:endParaRPr/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24599" y="-583632"/>
            <a:ext cx="3513280" cy="35132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44521" y="0"/>
            <a:ext cx="8450915" cy="71448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42841" y="2072658"/>
            <a:ext cx="5805939" cy="58059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0" y="3142135"/>
            <a:ext cx="8450915" cy="7144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702238" y="2072658"/>
            <a:ext cx="5805939" cy="58059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205623" y="4426359"/>
            <a:ext cx="4285733" cy="603130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551872" y="133350"/>
            <a:ext cx="12609560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НАЦИОНАЛЬНЫЙ ПРОЕКТ "КУЛЬТУРА"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51872" y="904875"/>
            <a:ext cx="14592319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2"/>
              </a:lnSpc>
            </a:pPr>
            <a:r>
              <a:rPr lang="en-US" sz="4068">
                <a:solidFill>
                  <a:srgbClr val="31356E"/>
                </a:solidFill>
                <a:latin typeface="Evolventa"/>
              </a:rPr>
              <a:t>РЕГИОНАЛЬНЫЙ ПРОЕКТ  "КУЛЬТУРНАЯ СРЕДА"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02238" y="8181974"/>
            <a:ext cx="14084567" cy="2275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КАПИТАЛЬНЫЙ РЕМОНТ ЗДАНИЯ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ДЕТСКОЙ МУЗЫКАЛЬНОЙ ШКОЛЫ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Г.ПРИВОЛЖСК</a:t>
            </a:r>
          </a:p>
          <a:p>
            <a:pPr>
              <a:lnSpc>
                <a:spcPts val="4393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9632476" y="8357781"/>
            <a:ext cx="6266460" cy="104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01"/>
              </a:lnSpc>
            </a:pPr>
            <a:r>
              <a:rPr lang="en-US" sz="6001" spc="90">
                <a:solidFill>
                  <a:srgbClr val="004AAD"/>
                </a:solidFill>
                <a:latin typeface="Evolventa Bold"/>
              </a:rPr>
              <a:t>14,8 млн.руб.</a:t>
            </a: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24599" y="-583632"/>
            <a:ext cx="3196398" cy="31963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44521" y="0"/>
            <a:ext cx="8450915" cy="71448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0" y="3142135"/>
            <a:ext cx="8450915" cy="71448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51128" y="3938763"/>
            <a:ext cx="7913271" cy="10956837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718885" y="1803577"/>
            <a:ext cx="6072409" cy="3415687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t="-16673" b="-16673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718885" y="5655679"/>
            <a:ext cx="6072409" cy="3415687"/>
            <a:chOff x="0" y="0"/>
            <a:chExt cx="1128903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16673" b="-16673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018749" y="5655679"/>
            <a:ext cx="6072409" cy="3415687"/>
            <a:chOff x="0" y="0"/>
            <a:chExt cx="1128903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8"/>
              <a:stretch>
                <a:fillRect t="-16673" b="-16673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018749" y="1803577"/>
            <a:ext cx="6072409" cy="3415687"/>
            <a:chOff x="0" y="0"/>
            <a:chExt cx="1128903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9"/>
              <a:stretch>
                <a:fillRect t="-16673" b="-16673"/>
              </a:stretch>
            </a:blip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641" y="4791961"/>
            <a:ext cx="5418317" cy="750228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2641" y="2746820"/>
            <a:ext cx="5266021" cy="526602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551872" y="133350"/>
            <a:ext cx="12609560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НАЦИОНАЛЬНЫЙ ПРОЕКТ "КУЛЬТУРА"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51872" y="904875"/>
            <a:ext cx="14592319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2"/>
              </a:lnSpc>
            </a:pPr>
            <a:r>
              <a:rPr lang="en-US" sz="4068">
                <a:solidFill>
                  <a:srgbClr val="31356E"/>
                </a:solidFill>
                <a:latin typeface="Evolventa"/>
              </a:rPr>
              <a:t>РЕГИОНАЛЬНЫЙ ПРОЕКТ  "КУЛЬТУРНАЯ СРЕДА"</a:t>
            </a: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44521" y="0"/>
            <a:ext cx="8450915" cy="71448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0" y="3142135"/>
            <a:ext cx="8450915" cy="7144865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075393" y="612624"/>
            <a:ext cx="6266841" cy="3525054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l="-3025" r="-3025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205019" y="4624569"/>
            <a:ext cx="6137215" cy="3452140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3773" b="-3773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765705" y="669213"/>
            <a:ext cx="4945843" cy="494584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28447" r="-28447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02713" y="-536860"/>
            <a:ext cx="3513280" cy="35132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l="39904" b="2717"/>
          <a:stretch>
            <a:fillRect/>
          </a:stretch>
        </p:blipFill>
        <p:spPr>
          <a:xfrm>
            <a:off x="12342234" y="5346414"/>
            <a:ext cx="5853203" cy="314471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71310" y="8458199"/>
            <a:ext cx="16075007" cy="1723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КАПИТАЛЬНЫЙ РЕМОНТ ЗДАНИЯ ТОЛПЫГИНСКОГО СДК,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ИНГАРСКОЕ СЕЛЬСКОЕ ПОСЕЛЕНИЕ</a:t>
            </a:r>
          </a:p>
          <a:p>
            <a:pPr>
              <a:lnSpc>
                <a:spcPts val="4393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12765705" y="8496299"/>
            <a:ext cx="6266460" cy="104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01"/>
              </a:lnSpc>
            </a:pPr>
            <a:r>
              <a:rPr lang="en-US" sz="6001" spc="90">
                <a:solidFill>
                  <a:srgbClr val="004AAD"/>
                </a:solidFill>
                <a:latin typeface="Evolventa Bold"/>
              </a:rPr>
              <a:t>7,27 млн.руб.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 r="59222" b="8195"/>
          <a:stretch>
            <a:fillRect/>
          </a:stretch>
        </p:blipFill>
        <p:spPr>
          <a:xfrm>
            <a:off x="2702238" y="104119"/>
            <a:ext cx="3331397" cy="2489236"/>
          </a:xfrm>
          <a:prstGeom prst="rect">
            <a:avLst/>
          </a:prstGeom>
        </p:spPr>
      </p:pic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565535" y="2593355"/>
            <a:ext cx="5100289" cy="5100289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9"/>
              <a:stretch>
                <a:fillRect l="-18501" r="-18501"/>
              </a:stretch>
            </a:blipFill>
          </p:spPr>
        </p:sp>
      </p:grpSp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21987" y="242224"/>
            <a:ext cx="1466243" cy="1463897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8947808" y="0"/>
            <a:ext cx="9340192" cy="8032565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645624" y="1355339"/>
            <a:ext cx="3788176" cy="3788161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9570" r="-19570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695" y="2254435"/>
            <a:ext cx="9340192" cy="8032565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466799" y="1355339"/>
            <a:ext cx="3788176" cy="3788161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6060" r="-6060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423160" y="1355339"/>
            <a:ext cx="3788176" cy="3788161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6558" r="-16558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3936939" y="1428386"/>
            <a:ext cx="3715128" cy="3715114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16734" r="-16734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3970635" y="1355339"/>
            <a:ext cx="3788176" cy="3788161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41737" r="-41737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1665807" y="5144281"/>
            <a:ext cx="4999690" cy="4999670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30946" r="-30946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1887057" y="133350"/>
            <a:ext cx="10362636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СПАСИБО СПОНСОРАМ!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61550" y="5153806"/>
            <a:ext cx="14783778" cy="5228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 Bold"/>
              </a:rPr>
              <a:t>ДЕТСКАЯ ШКОЛА ИСКУССТВ Г.ПЛЕС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РЕМОНТ ПОТОЛКА, ЗАМЕНА СВЕТИЛЬНИКОВ,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ПРИОБРЕТЕНИЕ ОБОРУДОВАНИЯ</a:t>
            </a:r>
          </a:p>
          <a:p>
            <a:pPr>
              <a:lnSpc>
                <a:spcPts val="3061"/>
              </a:lnSpc>
            </a:pPr>
            <a:endParaRPr/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 Bold"/>
              </a:rPr>
              <a:t>ДЕТСКАЯ МУЗЫКАЛЬНАЯ ШКОЛА Г.ПРИВОЛЖСК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ПРИОБРЕТЕНИЕ НОВОЙ МЕБЕЛИ</a:t>
            </a:r>
          </a:p>
          <a:p>
            <a:pPr>
              <a:lnSpc>
                <a:spcPts val="2913"/>
              </a:lnSpc>
            </a:pPr>
            <a:endParaRPr/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 Bold"/>
              </a:rPr>
              <a:t>СТАДИОН "ТРУД"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УСТАНОВКА НОВОЙ ХОККЕЙНОЙ КОРОБКИ</a:t>
            </a:r>
          </a:p>
          <a:p>
            <a:pPr>
              <a:lnSpc>
                <a:spcPts val="4393"/>
              </a:lnSpc>
            </a:pPr>
            <a:endParaRPr/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22202" y="242009"/>
            <a:ext cx="1197861" cy="1195944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506193" y="2150787"/>
            <a:ext cx="21094468" cy="6941998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23160" y="1438912"/>
            <a:ext cx="3823625" cy="2150762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 cstate="print"/>
              <a:stretch>
                <a:fillRect t="-4" b="-4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456704" y="1438912"/>
            <a:ext cx="3823625" cy="2150762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16673" b="-16673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833414" y="1438912"/>
            <a:ext cx="3823625" cy="2150762"/>
            <a:chOff x="0" y="0"/>
            <a:chExt cx="1128903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t="-16673" b="-16673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876432" y="1438912"/>
            <a:ext cx="3823625" cy="2150762"/>
            <a:chOff x="0" y="0"/>
            <a:chExt cx="1128903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16673" b="-16673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423160" y="3823098"/>
            <a:ext cx="3823625" cy="2150762"/>
            <a:chOff x="0" y="0"/>
            <a:chExt cx="1128903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8" cstate="print"/>
              <a:stretch>
                <a:fillRect t="-4" b="-4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4456704" y="3823098"/>
            <a:ext cx="3862334" cy="2172536"/>
            <a:chOff x="0" y="0"/>
            <a:chExt cx="1128903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9" cstate="print"/>
              <a:stretch>
                <a:fillRect t="-16673" b="-16673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9833414" y="3844872"/>
            <a:ext cx="3823625" cy="2150762"/>
            <a:chOff x="0" y="0"/>
            <a:chExt cx="1128903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0"/>
              <a:stretch>
                <a:fillRect t="-16673" b="-16673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3876432" y="3844872"/>
            <a:ext cx="3823625" cy="2150762"/>
            <a:chOff x="0" y="0"/>
            <a:chExt cx="1128903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1"/>
              <a:stretch>
                <a:fillRect t="-16673" b="-16673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423160" y="6250831"/>
            <a:ext cx="3823625" cy="2150762"/>
            <a:chOff x="0" y="0"/>
            <a:chExt cx="1128903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2" cstate="print"/>
              <a:stretch>
                <a:fillRect t="-4" b="-4"/>
              </a:stretch>
            </a:blip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4495414" y="6250831"/>
            <a:ext cx="3823625" cy="2150762"/>
            <a:chOff x="0" y="0"/>
            <a:chExt cx="1128903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3"/>
              <a:stretch>
                <a:fillRect t="-16673" b="-16673"/>
              </a:stretch>
            </a:blip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9833414" y="6250831"/>
            <a:ext cx="3823625" cy="2150762"/>
            <a:chOff x="0" y="0"/>
            <a:chExt cx="1128903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4"/>
              <a:stretch>
                <a:fillRect t="-16673" b="-16673"/>
              </a:stretch>
            </a:blip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3876432" y="6250831"/>
            <a:ext cx="3823625" cy="2150762"/>
            <a:chOff x="0" y="0"/>
            <a:chExt cx="1128903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5"/>
              <a:stretch>
                <a:fillRect t="-16673" b="-16673"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619104" y="79126"/>
            <a:ext cx="10362636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НАКАЗЫ ИЗБИРАТЕЛЕЙ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23160" y="8482547"/>
            <a:ext cx="16075007" cy="2275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ТЕКУЩИЙ РЕМОНТ ФОЙЕ И ГАРДЕРОБА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КИНОТЕАТРА "ПРИВОЛЖСКИЙ"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НА СРЕДСТВА ОБЛАСТНОГО И МЕСТНОГО БЮДЖЕТА</a:t>
            </a:r>
          </a:p>
          <a:p>
            <a:pPr>
              <a:lnSpc>
                <a:spcPts val="4393"/>
              </a:lnSpc>
            </a:pPr>
            <a:endParaRPr/>
          </a:p>
        </p:txBody>
      </p:sp>
      <p:sp>
        <p:nvSpPr>
          <p:cNvPr id="31" name="TextBox 31"/>
          <p:cNvSpPr txBox="1"/>
          <p:nvPr/>
        </p:nvSpPr>
        <p:spPr>
          <a:xfrm>
            <a:off x="11181990" y="8658355"/>
            <a:ext cx="6266460" cy="104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01"/>
              </a:lnSpc>
            </a:pPr>
            <a:r>
              <a:rPr lang="en-US" sz="6001" spc="90">
                <a:solidFill>
                  <a:srgbClr val="004AAD"/>
                </a:solidFill>
                <a:latin typeface="Evolventa Bold"/>
              </a:rPr>
              <a:t>2,21 млн.руб.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977038" y="990600"/>
            <a:ext cx="715868" cy="36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76"/>
              </a:lnSpc>
            </a:pPr>
            <a:r>
              <a:rPr lang="en-US" sz="2160" spc="32">
                <a:solidFill>
                  <a:srgbClr val="004AAD"/>
                </a:solidFill>
                <a:latin typeface="Evolventa"/>
              </a:rPr>
              <a:t>ДО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387292" y="936376"/>
            <a:ext cx="715868" cy="36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76"/>
              </a:lnSpc>
            </a:pPr>
            <a:r>
              <a:rPr lang="en-US" sz="2160" spc="32">
                <a:solidFill>
                  <a:srgbClr val="004AAD"/>
                </a:solidFill>
                <a:latin typeface="Evolventa"/>
              </a:rPr>
              <a:t>ДО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766811" y="990600"/>
            <a:ext cx="1203410" cy="36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76"/>
              </a:lnSpc>
            </a:pPr>
            <a:r>
              <a:rPr lang="en-US" sz="2160" spc="32">
                <a:solidFill>
                  <a:srgbClr val="004AAD"/>
                </a:solidFill>
                <a:latin typeface="Evolventa"/>
              </a:rPr>
              <a:t>ПОСЛЕ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186539" y="936376"/>
            <a:ext cx="1203410" cy="36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76"/>
              </a:lnSpc>
            </a:pPr>
            <a:r>
              <a:rPr lang="en-US" sz="2160" spc="32">
                <a:solidFill>
                  <a:srgbClr val="004AAD"/>
                </a:solidFill>
                <a:latin typeface="Evolventa"/>
              </a:rPr>
              <a:t>ПОСЛЕ</a:t>
            </a: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22202" y="242009"/>
            <a:ext cx="1197861" cy="1195944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506193" y="2150787"/>
            <a:ext cx="21094468" cy="6941998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438469" y="974476"/>
            <a:ext cx="7406421" cy="740642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t="-7842" b="-7842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19104" y="1438912"/>
            <a:ext cx="5657850" cy="565785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t="-8517" b="-21349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631795" y="2510524"/>
            <a:ext cx="6500563" cy="673838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619104" y="79126"/>
            <a:ext cx="10362636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НАКАЗЫ ИЗБИРАТЕЛЕЙ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7604" y="8206322"/>
            <a:ext cx="16421729" cy="2828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РЕМОНТ НА ЮНОШЕСКОМ АБОНЕМЕНТЕ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В ЗДАНИИ ДЕТСКОГО ОТДЕЛА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ЦЕНТРАЛЬНОЙ ГОРОДСКОЙ БИБЛИОТЕКИ</a:t>
            </a:r>
          </a:p>
          <a:p>
            <a:pPr>
              <a:lnSpc>
                <a:spcPts val="4393"/>
              </a:lnSpc>
            </a:pPr>
            <a:endParaRPr/>
          </a:p>
          <a:p>
            <a:pPr>
              <a:lnSpc>
                <a:spcPts val="4393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0840710" y="8658355"/>
            <a:ext cx="6266460" cy="104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01"/>
              </a:lnSpc>
            </a:pPr>
            <a:r>
              <a:rPr lang="en-US" sz="6001" spc="90">
                <a:solidFill>
                  <a:srgbClr val="004AAD"/>
                </a:solidFill>
                <a:latin typeface="Evolventa Bold"/>
              </a:rPr>
              <a:t>210,5 тыс.руб.</a:t>
            </a: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886" y="2289088"/>
            <a:ext cx="8664286" cy="74565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41192" y="266749"/>
            <a:ext cx="5750608" cy="575060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85754" y="428592"/>
            <a:ext cx="13284518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FFFFFF"/>
                </a:solidFill>
                <a:latin typeface="Evolventa Bold"/>
              </a:rPr>
              <a:t>ВНУТРЕННИЙ МУНИЦИПАЛЬНЫЙ ФИНАНСОВЫЙ КОНТРОЛЬ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63981" y="3619763"/>
            <a:ext cx="4070562" cy="1285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>
                <a:solidFill>
                  <a:srgbClr val="000000"/>
                </a:solidFill>
                <a:latin typeface="Evolventa"/>
              </a:rPr>
              <a:t>учреждений образования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6833347"/>
            <a:ext cx="4070562" cy="1285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>
                <a:solidFill>
                  <a:srgbClr val="000000"/>
                </a:solidFill>
                <a:latin typeface="Evolventa"/>
              </a:rPr>
              <a:t>учреждения культуры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25622" y="6833347"/>
            <a:ext cx="4801550" cy="2485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Evolventa"/>
              </a:rPr>
              <a:t>главных распорядителя бюджетных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>
                <a:solidFill>
                  <a:srgbClr val="000000"/>
                </a:solidFill>
                <a:latin typeface="Evolventa"/>
              </a:rPr>
              <a:t>средств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58229" y="2660899"/>
            <a:ext cx="2073600" cy="113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1"/>
              </a:lnSpc>
            </a:pPr>
            <a:r>
              <a:rPr lang="en-US" sz="6501" spc="97">
                <a:solidFill>
                  <a:srgbClr val="000000"/>
                </a:solidFill>
                <a:latin typeface="Evolventa"/>
              </a:rPr>
              <a:t>7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27181" y="5630819"/>
            <a:ext cx="2073600" cy="113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1"/>
              </a:lnSpc>
            </a:pPr>
            <a:r>
              <a:rPr lang="en-US" sz="6501" spc="97">
                <a:solidFill>
                  <a:srgbClr val="000000"/>
                </a:solidFill>
                <a:latin typeface="Evolventa"/>
              </a:rPr>
              <a:t>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50471" y="5630819"/>
            <a:ext cx="2073600" cy="113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1"/>
              </a:lnSpc>
            </a:pPr>
            <a:r>
              <a:rPr lang="en-US" sz="6501" spc="97">
                <a:solidFill>
                  <a:srgbClr val="000000"/>
                </a:solidFill>
                <a:latin typeface="Evolventa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93113" y="8099529"/>
            <a:ext cx="7166187" cy="760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FFFFFF"/>
                </a:solidFill>
                <a:latin typeface="Evolventa Bold"/>
              </a:rPr>
              <a:t>контрольных  мероприятий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24232" y="6010239"/>
            <a:ext cx="3192264" cy="2016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02"/>
              </a:lnSpc>
            </a:pPr>
            <a:r>
              <a:rPr lang="en-US" sz="11547" spc="173">
                <a:solidFill>
                  <a:srgbClr val="FFFFFF"/>
                </a:solidFill>
                <a:latin typeface="Evolventa Bold"/>
              </a:rPr>
              <a:t>11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81696" y="4277556"/>
            <a:ext cx="3457406" cy="34574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52999" y="211436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548312" y="7795281"/>
            <a:ext cx="2520256" cy="2520256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004AAD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579527"/>
            <a:ext cx="2733181" cy="20623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5351347"/>
            <a:ext cx="2733181" cy="20623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2967732"/>
            <a:ext cx="2733181" cy="20623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7734963"/>
            <a:ext cx="2733181" cy="20623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0" y="579527"/>
            <a:ext cx="9305465" cy="930546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006707" y="979098"/>
            <a:ext cx="3418585" cy="257947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519310" y="4207564"/>
            <a:ext cx="8393380" cy="1170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КОЛИЧЕСТВО ПОСЕЩЕНИЙ БИБЛИОТЕК</a:t>
            </a:r>
          </a:p>
          <a:p>
            <a:pPr algn="ctr">
              <a:lnSpc>
                <a:spcPts val="4393"/>
              </a:lnSpc>
            </a:pPr>
            <a:endParaRPr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006707" y="5595992"/>
            <a:ext cx="3418585" cy="257947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15415" y="1158672"/>
            <a:ext cx="1265835" cy="74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31"/>
              </a:lnSpc>
            </a:pPr>
            <a:r>
              <a:rPr lang="en-US" sz="4301" spc="64">
                <a:solidFill>
                  <a:srgbClr val="004AAD"/>
                </a:solidFill>
                <a:latin typeface="Evolventa Bold"/>
              </a:rPr>
              <a:t>2686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9602" y="3576286"/>
            <a:ext cx="1623022" cy="74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31"/>
              </a:lnSpc>
            </a:pPr>
            <a:r>
              <a:rPr lang="en-US" sz="4301" spc="64">
                <a:solidFill>
                  <a:srgbClr val="004AAD"/>
                </a:solidFill>
                <a:latin typeface="Evolventa Bold"/>
              </a:rPr>
              <a:t>87323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98196" y="5844972"/>
            <a:ext cx="1265835" cy="74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31"/>
              </a:lnSpc>
            </a:pPr>
            <a:r>
              <a:rPr lang="en-US" sz="4301" spc="64">
                <a:solidFill>
                  <a:srgbClr val="004AAD"/>
                </a:solidFill>
                <a:latin typeface="Evolventa Bold"/>
              </a:rPr>
              <a:t>26,9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19602" y="6537772"/>
            <a:ext cx="1623022" cy="462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1"/>
              </a:lnSpc>
            </a:pPr>
            <a:r>
              <a:rPr lang="en-US" sz="2701" spc="40">
                <a:solidFill>
                  <a:srgbClr val="004AAD"/>
                </a:solidFill>
                <a:latin typeface="Evolventa Bold"/>
              </a:rPr>
              <a:t>тыс.руб.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9602" y="8795369"/>
            <a:ext cx="1623022" cy="462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1"/>
              </a:lnSpc>
            </a:pPr>
            <a:r>
              <a:rPr lang="en-US" sz="2701" spc="40">
                <a:solidFill>
                  <a:srgbClr val="004AAD"/>
                </a:solidFill>
                <a:latin typeface="Evolventa Bold"/>
              </a:rPr>
              <a:t>тыс.руб.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8196" y="8102569"/>
            <a:ext cx="1265835" cy="74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31"/>
              </a:lnSpc>
            </a:pPr>
            <a:r>
              <a:rPr lang="en-US" sz="4301" spc="64">
                <a:solidFill>
                  <a:srgbClr val="004AAD"/>
                </a:solidFill>
                <a:latin typeface="Evolventa Bold"/>
              </a:rPr>
              <a:t>29,2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93795" y="692037"/>
            <a:ext cx="5559692" cy="2275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ОБЩЕЕ КОЛИЧЕСТВО МЕРОПРИЯТИЙ В УЧРЕЖДЕНИЯХ КУЛЬТУРЫ</a:t>
            </a:r>
          </a:p>
          <a:p>
            <a:pPr>
              <a:lnSpc>
                <a:spcPts val="4393"/>
              </a:lnSpc>
            </a:pPr>
            <a:endParaRPr/>
          </a:p>
        </p:txBody>
      </p:sp>
      <p:sp>
        <p:nvSpPr>
          <p:cNvPr id="21" name="TextBox 21"/>
          <p:cNvSpPr txBox="1"/>
          <p:nvPr/>
        </p:nvSpPr>
        <p:spPr>
          <a:xfrm>
            <a:off x="3293795" y="3102664"/>
            <a:ext cx="5559692" cy="2275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КОЛИЧЕСТВО ПОСЕТИТЕЛЕЙ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увеличение на 16%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по сравнению с 2020 годом</a:t>
            </a:r>
          </a:p>
          <a:p>
            <a:pPr>
              <a:lnSpc>
                <a:spcPts val="4393"/>
              </a:lnSpc>
            </a:pPr>
            <a:endParaRPr/>
          </a:p>
        </p:txBody>
      </p:sp>
      <p:sp>
        <p:nvSpPr>
          <p:cNvPr id="22" name="TextBox 22"/>
          <p:cNvSpPr txBox="1"/>
          <p:nvPr/>
        </p:nvSpPr>
        <p:spPr>
          <a:xfrm>
            <a:off x="3293795" y="5459268"/>
            <a:ext cx="5559692" cy="2275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СРЕДНЯЯ ЗАРАБОТНАЯ ПЛАТА РАБОТНИКОВ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В СФЕРЕ КУЛЬТУРЫ</a:t>
            </a:r>
          </a:p>
          <a:p>
            <a:pPr>
              <a:lnSpc>
                <a:spcPts val="4393"/>
              </a:lnSpc>
            </a:pPr>
            <a:endParaRPr/>
          </a:p>
        </p:txBody>
      </p:sp>
      <p:sp>
        <p:nvSpPr>
          <p:cNvPr id="23" name="TextBox 23"/>
          <p:cNvSpPr txBox="1"/>
          <p:nvPr/>
        </p:nvSpPr>
        <p:spPr>
          <a:xfrm>
            <a:off x="3293795" y="7831837"/>
            <a:ext cx="5559692" cy="2275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СРЕДНЯЯ ЗАРАБОТНАЯ ПЛАТА РАБОТНИКОВ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В СФЕРЕ ДОПОБРАЗОВАНИЯ</a:t>
            </a:r>
          </a:p>
          <a:p>
            <a:pPr>
              <a:lnSpc>
                <a:spcPts val="4393"/>
              </a:lnSpc>
            </a:pPr>
            <a:endParaRPr/>
          </a:p>
        </p:txBody>
      </p:sp>
      <p:sp>
        <p:nvSpPr>
          <p:cNvPr id="24" name="TextBox 24"/>
          <p:cNvSpPr txBox="1"/>
          <p:nvPr/>
        </p:nvSpPr>
        <p:spPr>
          <a:xfrm>
            <a:off x="12333159" y="1188081"/>
            <a:ext cx="2765683" cy="74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</a:pPr>
            <a:r>
              <a:rPr lang="en-US" sz="4301" spc="64">
                <a:solidFill>
                  <a:srgbClr val="FFFFFF"/>
                </a:solidFill>
                <a:latin typeface="Evolventa Bold"/>
              </a:rPr>
              <a:t>103030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519310" y="8681069"/>
            <a:ext cx="8393380" cy="1170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КОМПЛЕКТОВАНИЕ  БИБЛИОТЕК</a:t>
            </a:r>
          </a:p>
          <a:p>
            <a:pPr algn="ctr">
              <a:lnSpc>
                <a:spcPts val="4393"/>
              </a:lnSpc>
            </a:pPr>
            <a:endParaRPr/>
          </a:p>
        </p:txBody>
      </p:sp>
      <p:sp>
        <p:nvSpPr>
          <p:cNvPr id="26" name="TextBox 26"/>
          <p:cNvSpPr txBox="1"/>
          <p:nvPr/>
        </p:nvSpPr>
        <p:spPr>
          <a:xfrm>
            <a:off x="12333159" y="5844972"/>
            <a:ext cx="2765683" cy="74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</a:pPr>
            <a:r>
              <a:rPr lang="en-US" sz="4301" spc="64">
                <a:solidFill>
                  <a:srgbClr val="FFFFFF"/>
                </a:solidFill>
                <a:latin typeface="Evolventa Bold"/>
              </a:rPr>
              <a:t>181,4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904489" y="6625690"/>
            <a:ext cx="1623022" cy="462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1"/>
              </a:lnSpc>
            </a:pPr>
            <a:r>
              <a:rPr lang="en-US" sz="2701" spc="40">
                <a:solidFill>
                  <a:srgbClr val="FFFFFF"/>
                </a:solidFill>
                <a:latin typeface="Evolventa Bold"/>
              </a:rPr>
              <a:t>тыс.руб.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22202" y="242009"/>
            <a:ext cx="1197861" cy="1195944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635340"/>
            <a:ext cx="17933087" cy="7016320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065919" y="2314610"/>
            <a:ext cx="3703547" cy="3703547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4474210" y="0"/>
                  </a:moveTo>
                  <a:lnTo>
                    <a:pt x="1875790" y="0"/>
                  </a:lnTo>
                  <a:cubicBezTo>
                    <a:pt x="839470" y="0"/>
                    <a:pt x="0" y="839470"/>
                    <a:pt x="0" y="1875790"/>
                  </a:cubicBezTo>
                  <a:lnTo>
                    <a:pt x="0" y="4474210"/>
                  </a:lnTo>
                  <a:cubicBezTo>
                    <a:pt x="0" y="5510530"/>
                    <a:pt x="839470" y="6350000"/>
                    <a:pt x="1875790" y="6350000"/>
                  </a:cubicBezTo>
                  <a:lnTo>
                    <a:pt x="4474210" y="6350000"/>
                  </a:lnTo>
                  <a:cubicBezTo>
                    <a:pt x="5510530" y="6350000"/>
                    <a:pt x="6350000" y="5510530"/>
                    <a:pt x="6350000" y="4474210"/>
                  </a:cubicBezTo>
                  <a:lnTo>
                    <a:pt x="6350000" y="1875790"/>
                  </a:lnTo>
                  <a:cubicBezTo>
                    <a:pt x="6350000" y="839470"/>
                    <a:pt x="5510530" y="0"/>
                    <a:pt x="4474210" y="0"/>
                  </a:cubicBezTo>
                  <a:close/>
                </a:path>
              </a:pathLst>
            </a:custGeom>
            <a:blipFill>
              <a:blip r:embed="rId4"/>
              <a:stretch>
                <a:fillRect t="-16613" b="-16613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73617" y="2314610"/>
            <a:ext cx="3703547" cy="3703547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4474210" y="0"/>
                  </a:moveTo>
                  <a:lnTo>
                    <a:pt x="1875790" y="0"/>
                  </a:lnTo>
                  <a:cubicBezTo>
                    <a:pt x="839470" y="0"/>
                    <a:pt x="0" y="839470"/>
                    <a:pt x="0" y="1875790"/>
                  </a:cubicBezTo>
                  <a:lnTo>
                    <a:pt x="0" y="4474210"/>
                  </a:lnTo>
                  <a:cubicBezTo>
                    <a:pt x="0" y="5510530"/>
                    <a:pt x="839470" y="6350000"/>
                    <a:pt x="1875790" y="6350000"/>
                  </a:cubicBezTo>
                  <a:lnTo>
                    <a:pt x="4474210" y="6350000"/>
                  </a:lnTo>
                  <a:cubicBezTo>
                    <a:pt x="5510530" y="6350000"/>
                    <a:pt x="6350000" y="5510530"/>
                    <a:pt x="6350000" y="4474210"/>
                  </a:cubicBezTo>
                  <a:lnTo>
                    <a:pt x="6350000" y="1875790"/>
                  </a:lnTo>
                  <a:cubicBezTo>
                    <a:pt x="6350000" y="839470"/>
                    <a:pt x="5510530" y="0"/>
                    <a:pt x="4474210" y="0"/>
                  </a:cubicBezTo>
                  <a:close/>
                </a:path>
              </a:pathLst>
            </a:custGeom>
            <a:blipFill>
              <a:blip r:embed="rId5"/>
              <a:stretch>
                <a:fillRect t="-16590" b="-16590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686425" y="2314610"/>
            <a:ext cx="6584166" cy="3703547"/>
            <a:chOff x="0" y="0"/>
            <a:chExt cx="1128903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t="-16705" b="-16705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1653040" y="6536968"/>
            <a:ext cx="6280047" cy="3532482"/>
            <a:chOff x="0" y="0"/>
            <a:chExt cx="1128903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9396" b="-9396"/>
              </a:stretch>
            </a:blip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9585426" y="6536968"/>
            <a:ext cx="3236071" cy="235559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571572" y="214278"/>
            <a:ext cx="15640196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31356E"/>
                </a:solidFill>
                <a:latin typeface="Evolventa Bold"/>
              </a:rPr>
              <a:t>НОВЫЕ СОБЫТИЯ В СФЕРЕ КУЛЬТУРЫ И СПОРТА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52417" y="1268627"/>
            <a:ext cx="11202392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42"/>
              </a:lnSpc>
            </a:pPr>
            <a:r>
              <a:rPr lang="en-US" sz="3368">
                <a:solidFill>
                  <a:srgbClr val="31356E"/>
                </a:solidFill>
                <a:latin typeface="Evolventa"/>
              </a:rPr>
              <a:t>ФЕСТИВАЛЬ-КОНКУРС "ПУГОВИЧНЫЙ STYLE"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52417" y="7239186"/>
            <a:ext cx="9585400" cy="252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42"/>
              </a:lnSpc>
            </a:pPr>
            <a:r>
              <a:rPr lang="en-US" sz="3368">
                <a:solidFill>
                  <a:srgbClr val="31356E"/>
                </a:solidFill>
                <a:latin typeface="Evolventa"/>
              </a:rPr>
              <a:t>ПРИСУЖДЕНИЕ ЗВАНИЯ</a:t>
            </a:r>
          </a:p>
          <a:p>
            <a:pPr>
              <a:lnSpc>
                <a:spcPts val="1522"/>
              </a:lnSpc>
            </a:pPr>
            <a:endParaRPr/>
          </a:p>
          <a:p>
            <a:pPr>
              <a:lnSpc>
                <a:spcPts val="4042"/>
              </a:lnSpc>
            </a:pPr>
            <a:r>
              <a:rPr lang="en-US" sz="3368">
                <a:solidFill>
                  <a:srgbClr val="31356E"/>
                </a:solidFill>
                <a:latin typeface="Evolventa"/>
              </a:rPr>
              <a:t>"НАРОДНЫЙ САМОДЕЯТЕЛЬНЫЙ КОЛЛЕКТИВ НАРОДНОГО ТВОРЧЕСТВА"</a:t>
            </a:r>
          </a:p>
          <a:p>
            <a:pPr>
              <a:lnSpc>
                <a:spcPts val="1642"/>
              </a:lnSpc>
            </a:pPr>
            <a:endParaRPr/>
          </a:p>
          <a:p>
            <a:pPr>
              <a:lnSpc>
                <a:spcPts val="4042"/>
              </a:lnSpc>
            </a:pPr>
            <a:r>
              <a:rPr lang="en-US" sz="3368">
                <a:solidFill>
                  <a:srgbClr val="31356E"/>
                </a:solidFill>
                <a:latin typeface="Evolventa"/>
              </a:rPr>
              <a:t>ТЕАТРАЛЬНОЙ СТУДИИ "ЖАР-ПТИЦА"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94145" y="241773"/>
            <a:ext cx="901964" cy="900521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635340"/>
            <a:ext cx="17933087" cy="70163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527836" y="5541286"/>
            <a:ext cx="5868624" cy="44014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700" y="2865984"/>
            <a:ext cx="9407315" cy="70767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27836" y="1143015"/>
            <a:ext cx="5868624" cy="40962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081419" y="6270994"/>
            <a:ext cx="2155338" cy="37761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9016" y="6184065"/>
            <a:ext cx="2112743" cy="394998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14382" y="214278"/>
            <a:ext cx="15640196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31356E"/>
                </a:solidFill>
                <a:latin typeface="Evolventa Bold"/>
              </a:rPr>
              <a:t>НОВЫЕ СОБЫТИЯ В СФЕРЕ КУЛЬТУРЫ И СПОРТА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381762"/>
            <a:ext cx="14964767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2"/>
              </a:lnSpc>
            </a:pPr>
            <a:r>
              <a:rPr lang="en-US" sz="3268">
                <a:solidFill>
                  <a:srgbClr val="31356E"/>
                </a:solidFill>
                <a:latin typeface="Evolventa"/>
              </a:rPr>
              <a:t>ПУТЕВОДИТЕЛЬ</a:t>
            </a:r>
          </a:p>
          <a:p>
            <a:pPr>
              <a:lnSpc>
                <a:spcPts val="3922"/>
              </a:lnSpc>
            </a:pPr>
            <a:r>
              <a:rPr lang="en-US" sz="3268">
                <a:solidFill>
                  <a:srgbClr val="31356E"/>
                </a:solidFill>
                <a:latin typeface="Evolventa"/>
              </a:rPr>
              <a:t>"ПРИВОЛЖСК - ПУТЕШЕСТВИЕ ПО ПРОВИНЦИИ"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22202" y="242009"/>
            <a:ext cx="1197861" cy="1195944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635340"/>
            <a:ext cx="17933087" cy="7016320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619104" y="2178265"/>
            <a:ext cx="6783291" cy="3815554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l="-60" r="-60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800580" y="2178265"/>
            <a:ext cx="6783291" cy="3815554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l="-12420" r="-12420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619104" y="7413868"/>
            <a:ext cx="4869097" cy="2738833"/>
            <a:chOff x="0" y="0"/>
            <a:chExt cx="1128903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t="-16673" b="-16673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005011" y="7414270"/>
            <a:ext cx="4868382" cy="2738430"/>
            <a:chOff x="0" y="0"/>
            <a:chExt cx="1128903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18183" b="-18183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2364674" y="7399508"/>
            <a:ext cx="4894626" cy="2753193"/>
            <a:chOff x="0" y="0"/>
            <a:chExt cx="1128903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8"/>
              <a:stretch>
                <a:fillRect t="-19660" b="-19660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643010" y="214278"/>
            <a:ext cx="15640196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31356E"/>
                </a:solidFill>
                <a:latin typeface="Evolventa Bold"/>
              </a:rPr>
              <a:t>НОВЫЕ СОБЫТИЯ В СФЕРЕ КУЛЬТУРЫ И СПОРТА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19104" y="1016215"/>
            <a:ext cx="14964767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42"/>
              </a:lnSpc>
            </a:pPr>
            <a:r>
              <a:rPr lang="en-US" sz="3368">
                <a:solidFill>
                  <a:srgbClr val="31356E"/>
                </a:solidFill>
                <a:latin typeface="Evolventa"/>
              </a:rPr>
              <a:t>ВСТРЕЧА УЧАСТНИКОВ СВЕРХМАРАФОНА</a:t>
            </a:r>
          </a:p>
          <a:p>
            <a:pPr>
              <a:lnSpc>
                <a:spcPts val="4042"/>
              </a:lnSpc>
            </a:pPr>
            <a:r>
              <a:rPr lang="en-US" sz="3368">
                <a:solidFill>
                  <a:srgbClr val="31356E"/>
                </a:solidFill>
                <a:latin typeface="Evolventa"/>
              </a:rPr>
              <a:t>"ДЕТИ ПРОТИВ НАРКОТИКОВ - Я ВЫБИРАЮ СПОРТ"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19104" y="6135902"/>
            <a:ext cx="14964767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42"/>
              </a:lnSpc>
            </a:pPr>
            <a:r>
              <a:rPr lang="en-US" sz="3368">
                <a:solidFill>
                  <a:srgbClr val="31356E"/>
                </a:solidFill>
                <a:latin typeface="Evolventa"/>
              </a:rPr>
              <a:t>СЕВЕРНАЯ ХОДЬБА</a:t>
            </a:r>
          </a:p>
          <a:p>
            <a:pPr>
              <a:lnSpc>
                <a:spcPts val="4042"/>
              </a:lnSpc>
            </a:pPr>
            <a:r>
              <a:rPr lang="en-US" sz="3368">
                <a:solidFill>
                  <a:srgbClr val="31356E"/>
                </a:solidFill>
                <a:latin typeface="Evolventa"/>
              </a:rPr>
              <a:t>ПРОЕКТ "ТЕРРИТОРИЯ ЗДОРОВЬЯ ПЛЮС"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94145" y="241773"/>
            <a:ext cx="901964" cy="900521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533804"/>
            <a:ext cx="18288000" cy="71551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968962" y="241051"/>
            <a:ext cx="5376001" cy="23621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8779475" y="3115627"/>
            <a:ext cx="4467567" cy="26886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14160966" y="3115627"/>
            <a:ext cx="4467567" cy="2688663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286216" y="357154"/>
            <a:ext cx="4587704" cy="2580551"/>
            <a:chOff x="0" y="0"/>
            <a:chExt cx="1128903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16673" b="-16673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656731" y="5860736"/>
            <a:ext cx="4000464" cy="4000464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8"/>
              <a:stretch>
                <a:fillRect l="-12512" r="-12512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94866" y="5415819"/>
            <a:ext cx="3935156" cy="393515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9"/>
              <a:stretch>
                <a:fillRect t="-16653" b="-16653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195388" y="79126"/>
            <a:ext cx="11345624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FFFFFF"/>
                </a:solidFill>
                <a:latin typeface="Evolventa Bold"/>
              </a:rPr>
              <a:t>СПОРТ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94866" y="1831830"/>
            <a:ext cx="8522860" cy="3583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30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ПОДГОТОВЛЕНО</a:t>
            </a:r>
          </a:p>
          <a:p>
            <a:pPr>
              <a:lnSpc>
                <a:spcPts val="4630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         за 2021 год</a:t>
            </a:r>
          </a:p>
          <a:p>
            <a:pPr>
              <a:lnSpc>
                <a:spcPts val="4630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2968">
                <a:solidFill>
                  <a:srgbClr val="FFFFFF"/>
                </a:solidFill>
                <a:latin typeface="Evolventa Bold"/>
              </a:rPr>
              <a:t>2</a:t>
            </a:r>
            <a:r>
              <a:rPr lang="en-US" sz="2968">
                <a:solidFill>
                  <a:srgbClr val="FFFFFF"/>
                </a:solidFill>
                <a:latin typeface="Evolventa"/>
              </a:rPr>
              <a:t>    МАСТЕРА СПОРТА</a:t>
            </a:r>
          </a:p>
          <a:p>
            <a:pPr>
              <a:lnSpc>
                <a:spcPts val="4630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2968">
                <a:solidFill>
                  <a:srgbClr val="FFFFFF"/>
                </a:solidFill>
                <a:latin typeface="Evolventa Bold"/>
              </a:rPr>
              <a:t>3</a:t>
            </a:r>
            <a:r>
              <a:rPr lang="en-US" sz="2968">
                <a:solidFill>
                  <a:srgbClr val="FFFFFF"/>
                </a:solidFill>
                <a:latin typeface="Evolventa"/>
              </a:rPr>
              <a:t>    КАНДИДАТА В МАСТЕРА СПОРТА</a:t>
            </a:r>
          </a:p>
          <a:p>
            <a:pPr>
              <a:lnSpc>
                <a:spcPts val="4630"/>
              </a:lnSpc>
            </a:pPr>
            <a:r>
              <a:rPr lang="en-US" sz="2968">
                <a:solidFill>
                  <a:srgbClr val="FFFFFF"/>
                </a:solidFill>
                <a:latin typeface="Evolventa Bold"/>
              </a:rPr>
              <a:t>17</a:t>
            </a:r>
            <a:r>
              <a:rPr lang="en-US" sz="2968">
                <a:solidFill>
                  <a:srgbClr val="FFFFFF"/>
                </a:solidFill>
                <a:latin typeface="Evolventa"/>
              </a:rPr>
              <a:t>  1-Й РАЗРЯД</a:t>
            </a:r>
          </a:p>
          <a:p>
            <a:pPr>
              <a:lnSpc>
                <a:spcPts val="4942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15226540" y="3052816"/>
            <a:ext cx="2336418" cy="3419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9"/>
              </a:lnSpc>
            </a:pPr>
            <a:r>
              <a:rPr lang="en-US" sz="2668">
                <a:solidFill>
                  <a:srgbClr val="FFFFFF"/>
                </a:solidFill>
                <a:latin typeface="Evolventa"/>
              </a:rPr>
              <a:t>ВФСК ГТО</a:t>
            </a:r>
          </a:p>
          <a:p>
            <a:pPr algn="ctr">
              <a:lnSpc>
                <a:spcPts val="1137"/>
              </a:lnSpc>
            </a:pPr>
            <a:endParaRPr/>
          </a:p>
          <a:p>
            <a:pPr algn="ctr">
              <a:lnSpc>
                <a:spcPts val="1137"/>
              </a:lnSpc>
            </a:pPr>
            <a:endParaRPr/>
          </a:p>
          <a:p>
            <a:pPr algn="ctr">
              <a:lnSpc>
                <a:spcPts val="3949"/>
              </a:lnSpc>
            </a:pPr>
            <a:r>
              <a:rPr lang="en-US" sz="2668">
                <a:solidFill>
                  <a:srgbClr val="FFFFFF"/>
                </a:solidFill>
                <a:latin typeface="Evolventa Bold"/>
              </a:rPr>
              <a:t>91</a:t>
            </a:r>
            <a:r>
              <a:rPr lang="en-US" sz="2668">
                <a:solidFill>
                  <a:srgbClr val="FFFFFF"/>
                </a:solidFill>
                <a:latin typeface="Evolventa"/>
              </a:rPr>
              <a:t> ЗОЛОТО</a:t>
            </a:r>
          </a:p>
          <a:p>
            <a:pPr algn="ctr">
              <a:lnSpc>
                <a:spcPts val="3949"/>
              </a:lnSpc>
            </a:pPr>
            <a:r>
              <a:rPr lang="en-US" sz="2668">
                <a:solidFill>
                  <a:srgbClr val="FFFFFF"/>
                </a:solidFill>
                <a:latin typeface="Evolventa Bold"/>
              </a:rPr>
              <a:t>90</a:t>
            </a:r>
            <a:r>
              <a:rPr lang="en-US" sz="2668">
                <a:solidFill>
                  <a:srgbClr val="FFFFFF"/>
                </a:solidFill>
                <a:latin typeface="Evolventa"/>
              </a:rPr>
              <a:t> СЕРЕБРО</a:t>
            </a:r>
          </a:p>
          <a:p>
            <a:pPr algn="ctr">
              <a:lnSpc>
                <a:spcPts val="3949"/>
              </a:lnSpc>
            </a:pPr>
            <a:r>
              <a:rPr lang="en-US" sz="2668">
                <a:solidFill>
                  <a:srgbClr val="FFFFFF"/>
                </a:solidFill>
                <a:latin typeface="Evolventa Bold"/>
              </a:rPr>
              <a:t>31</a:t>
            </a:r>
            <a:r>
              <a:rPr lang="en-US" sz="2668">
                <a:solidFill>
                  <a:srgbClr val="FFFFFF"/>
                </a:solidFill>
                <a:latin typeface="Evolventa"/>
              </a:rPr>
              <a:t> БРОНЗА</a:t>
            </a:r>
          </a:p>
          <a:p>
            <a:pPr>
              <a:lnSpc>
                <a:spcPts val="4393"/>
              </a:lnSpc>
            </a:pPr>
            <a:endParaRPr/>
          </a:p>
          <a:p>
            <a:pPr>
              <a:lnSpc>
                <a:spcPts val="4393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9800753" y="2450833"/>
            <a:ext cx="2336418" cy="4837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3"/>
              </a:lnSpc>
            </a:pPr>
            <a:r>
              <a:rPr lang="en-US" sz="2468">
                <a:solidFill>
                  <a:srgbClr val="FFFFFF"/>
                </a:solidFill>
                <a:latin typeface="Evolventa"/>
              </a:rPr>
              <a:t>ПРИСТУПИЛИ К СДАЧЕ</a:t>
            </a:r>
          </a:p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 Bold"/>
              </a:rPr>
              <a:t>259 чел.</a:t>
            </a:r>
          </a:p>
          <a:p>
            <a:pPr algn="ctr">
              <a:lnSpc>
                <a:spcPts val="4393"/>
              </a:lnSpc>
            </a:pPr>
            <a:endParaRPr/>
          </a:p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на </a:t>
            </a:r>
            <a:r>
              <a:rPr lang="en-US" sz="2968">
                <a:solidFill>
                  <a:srgbClr val="FFFFFF"/>
                </a:solidFill>
                <a:latin typeface="Evolventa Bold"/>
              </a:rPr>
              <a:t>38,6%</a:t>
            </a:r>
          </a:p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больше</a:t>
            </a:r>
          </a:p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2020 г</a:t>
            </a:r>
          </a:p>
          <a:p>
            <a:pPr>
              <a:lnSpc>
                <a:spcPts val="4393"/>
              </a:lnSpc>
            </a:pPr>
            <a:endParaRPr/>
          </a:p>
          <a:p>
            <a:pPr>
              <a:lnSpc>
                <a:spcPts val="4393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12541011" y="3338751"/>
            <a:ext cx="2336418" cy="2828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81,8%</a:t>
            </a:r>
          </a:p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выполнили</a:t>
            </a:r>
          </a:p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тест</a:t>
            </a:r>
          </a:p>
          <a:p>
            <a:pPr>
              <a:lnSpc>
                <a:spcPts val="4393"/>
              </a:lnSpc>
            </a:pPr>
            <a:endParaRPr/>
          </a:p>
          <a:p>
            <a:pPr>
              <a:lnSpc>
                <a:spcPts val="4393"/>
              </a:lnSpc>
            </a:pPr>
            <a:endParaRPr/>
          </a:p>
        </p:txBody>
      </p:sp>
      <p:sp>
        <p:nvSpPr>
          <p:cNvPr id="19" name="TextBox 19"/>
          <p:cNvSpPr txBox="1"/>
          <p:nvPr/>
        </p:nvSpPr>
        <p:spPr>
          <a:xfrm>
            <a:off x="4556296" y="4953000"/>
            <a:ext cx="6130688" cy="5808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86"/>
              </a:lnSpc>
            </a:pPr>
            <a:r>
              <a:rPr lang="en-US" sz="3068">
                <a:solidFill>
                  <a:srgbClr val="FFFFFF"/>
                </a:solidFill>
                <a:latin typeface="Evolventa"/>
              </a:rPr>
              <a:t>ЗАНИМАЮТСЯ</a:t>
            </a:r>
          </a:p>
          <a:p>
            <a:pPr>
              <a:lnSpc>
                <a:spcPts val="4786"/>
              </a:lnSpc>
            </a:pPr>
            <a:r>
              <a:rPr lang="en-US" sz="3068">
                <a:solidFill>
                  <a:srgbClr val="FFFFFF"/>
                </a:solidFill>
                <a:latin typeface="Evolventa"/>
              </a:rPr>
              <a:t>ФИЗКУЛЬТУРОЙ И</a:t>
            </a:r>
          </a:p>
          <a:p>
            <a:pPr>
              <a:lnSpc>
                <a:spcPts val="4786"/>
              </a:lnSpc>
            </a:pPr>
            <a:r>
              <a:rPr lang="en-US" sz="3068">
                <a:solidFill>
                  <a:srgbClr val="FFFFFF"/>
                </a:solidFill>
                <a:latin typeface="Evolventa"/>
              </a:rPr>
              <a:t>СПОРТОМ</a:t>
            </a:r>
          </a:p>
          <a:p>
            <a:pPr>
              <a:lnSpc>
                <a:spcPts val="1510"/>
              </a:lnSpc>
            </a:pPr>
            <a:endParaRPr/>
          </a:p>
          <a:p>
            <a:pPr>
              <a:lnSpc>
                <a:spcPts val="4630"/>
              </a:lnSpc>
            </a:pPr>
            <a:r>
              <a:rPr lang="en-US" sz="2968">
                <a:solidFill>
                  <a:srgbClr val="FFFFFF"/>
                </a:solidFill>
                <a:latin typeface="Evolventa Bold"/>
              </a:rPr>
              <a:t>10558</a:t>
            </a:r>
            <a:r>
              <a:rPr lang="en-US" sz="2968">
                <a:solidFill>
                  <a:srgbClr val="FFFFFF"/>
                </a:solidFill>
                <a:latin typeface="Evolventa"/>
              </a:rPr>
              <a:t> чел.</a:t>
            </a:r>
          </a:p>
          <a:p>
            <a:pPr>
              <a:lnSpc>
                <a:spcPts val="4630"/>
              </a:lnSpc>
            </a:pPr>
            <a:r>
              <a:rPr lang="en-US" sz="2968">
                <a:solidFill>
                  <a:srgbClr val="FFFFFF"/>
                </a:solidFill>
                <a:latin typeface="Evolventa Bold"/>
              </a:rPr>
              <a:t>49%</a:t>
            </a:r>
            <a:r>
              <a:rPr lang="en-US" sz="2968">
                <a:solidFill>
                  <a:srgbClr val="FFFFFF"/>
                </a:solidFill>
                <a:latin typeface="Evolventa"/>
              </a:rPr>
              <a:t> от численности</a:t>
            </a:r>
          </a:p>
          <a:p>
            <a:pPr>
              <a:lnSpc>
                <a:spcPts val="4630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населения района</a:t>
            </a:r>
          </a:p>
          <a:p>
            <a:pPr>
              <a:lnSpc>
                <a:spcPts val="1822"/>
              </a:lnSpc>
            </a:pPr>
            <a:endParaRPr/>
          </a:p>
          <a:p>
            <a:pPr>
              <a:lnSpc>
                <a:spcPts val="4630"/>
              </a:lnSpc>
            </a:pPr>
            <a:r>
              <a:rPr lang="en-US" sz="2968">
                <a:solidFill>
                  <a:srgbClr val="FFFFFF"/>
                </a:solidFill>
                <a:latin typeface="Evolventa Bold"/>
              </a:rPr>
              <a:t>22</a:t>
            </a:r>
            <a:r>
              <a:rPr lang="en-US" sz="2968">
                <a:solidFill>
                  <a:srgbClr val="FFFFFF"/>
                </a:solidFill>
                <a:latin typeface="Evolventa"/>
              </a:rPr>
              <a:t> ВИДА СПОРТА</a:t>
            </a:r>
          </a:p>
          <a:p>
            <a:pPr>
              <a:lnSpc>
                <a:spcPts val="4630"/>
              </a:lnSpc>
            </a:pPr>
            <a:endParaRPr/>
          </a:p>
          <a:p>
            <a:pPr>
              <a:lnSpc>
                <a:spcPts val="5098"/>
              </a:lnSpc>
            </a:pPr>
            <a:endParaRPr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94145" y="241773"/>
            <a:ext cx="901964" cy="900521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10100009" y="0"/>
            <a:ext cx="8187991" cy="10287000"/>
          </a:xfrm>
          <a:prstGeom prst="rect">
            <a:avLst/>
          </a:prstGeom>
          <a:solidFill>
            <a:srgbClr val="004AAD"/>
          </a:solid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27775" y="7988226"/>
            <a:ext cx="2972809" cy="2157663"/>
            <a:chOff x="0" y="0"/>
            <a:chExt cx="2899410" cy="2104390"/>
          </a:xfrm>
        </p:grpSpPr>
        <p:sp>
          <p:nvSpPr>
            <p:cNvPr id="6" name="Freeform 6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2"/>
              <a:stretch>
                <a:fillRect t="-344" b="-344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029870" y="3128110"/>
            <a:ext cx="3681552" cy="2672068"/>
            <a:chOff x="0" y="0"/>
            <a:chExt cx="2899410" cy="2104390"/>
          </a:xfrm>
        </p:grpSpPr>
        <p:sp>
          <p:nvSpPr>
            <p:cNvPr id="8" name="Freeform 8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3"/>
              <a:stretch>
                <a:fillRect t="-1154" b="-115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6029870" y="253944"/>
            <a:ext cx="3646025" cy="2646283"/>
            <a:chOff x="0" y="0"/>
            <a:chExt cx="2899410" cy="2104390"/>
          </a:xfrm>
        </p:grpSpPr>
        <p:sp>
          <p:nvSpPr>
            <p:cNvPr id="10" name="Freeform 10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4"/>
              <a:stretch>
                <a:fillRect t="-7712" b="-7712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4454489" y="5930097"/>
            <a:ext cx="3478598" cy="3478598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t="-16653" b="-16653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0445949" y="5930097"/>
            <a:ext cx="3478598" cy="3478598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16653" b="-16653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294866" y="5619574"/>
            <a:ext cx="3005717" cy="2181548"/>
            <a:chOff x="0" y="0"/>
            <a:chExt cx="2899410" cy="2104390"/>
          </a:xfrm>
        </p:grpSpPr>
        <p:sp>
          <p:nvSpPr>
            <p:cNvPr id="16" name="Freeform 16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7"/>
              <a:stretch>
                <a:fillRect t="-1626" b="-1626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195388" y="79126"/>
            <a:ext cx="11345624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004AAD"/>
                </a:solidFill>
                <a:latin typeface="Evolventa Bold"/>
              </a:rPr>
              <a:t>СПОРТ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00009" y="403859"/>
            <a:ext cx="7833078" cy="6390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 Bold"/>
              </a:rPr>
              <a:t>СТАДИОН "ТРУД"</a:t>
            </a:r>
          </a:p>
          <a:p>
            <a:pPr algn="ctr">
              <a:lnSpc>
                <a:spcPts val="4393"/>
              </a:lnSpc>
            </a:pPr>
            <a:endParaRPr/>
          </a:p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АСФАЛЬТИРОВАНИЕ</a:t>
            </a:r>
          </a:p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БЕГОВОЙ ДОРОЖКИ, </a:t>
            </a:r>
          </a:p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ЗОНЫ ТРИБУН И РАЗДЕВАЛКИ,</a:t>
            </a:r>
          </a:p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ВХОДНОЙ ЧАСТИ СТАДИОНА</a:t>
            </a:r>
          </a:p>
          <a:p>
            <a:pPr>
              <a:lnSpc>
                <a:spcPts val="4393"/>
              </a:lnSpc>
            </a:pPr>
            <a:endParaRPr/>
          </a:p>
          <a:p>
            <a:pPr algn="ctr">
              <a:lnSpc>
                <a:spcPts val="6317"/>
              </a:lnSpc>
            </a:pPr>
            <a:r>
              <a:rPr lang="en-US" sz="4268">
                <a:solidFill>
                  <a:srgbClr val="FFFFFF"/>
                </a:solidFill>
                <a:latin typeface="Evolventa Bold"/>
              </a:rPr>
              <a:t>1 190 450 руб.</a:t>
            </a:r>
          </a:p>
          <a:p>
            <a:pPr>
              <a:lnSpc>
                <a:spcPts val="4393"/>
              </a:lnSpc>
            </a:pPr>
            <a:endParaRPr/>
          </a:p>
          <a:p>
            <a:pPr>
              <a:lnSpc>
                <a:spcPts val="4393"/>
              </a:lnSpc>
            </a:pPr>
            <a:endParaRPr/>
          </a:p>
          <a:p>
            <a:pPr>
              <a:lnSpc>
                <a:spcPts val="4393"/>
              </a:lnSpc>
            </a:pPr>
            <a:endParaRPr/>
          </a:p>
        </p:txBody>
      </p:sp>
      <p:sp>
        <p:nvSpPr>
          <p:cNvPr id="19" name="TextBox 19"/>
          <p:cNvSpPr txBox="1"/>
          <p:nvPr/>
        </p:nvSpPr>
        <p:spPr>
          <a:xfrm>
            <a:off x="294866" y="1237390"/>
            <a:ext cx="8222070" cy="521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ФЕСТИВАЛЬ СПОРТА И</a:t>
            </a:r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ТВОРЧЕСТВА "ГРАНИ"</a:t>
            </a:r>
          </a:p>
          <a:p>
            <a:pPr>
              <a:lnSpc>
                <a:spcPts val="3682"/>
              </a:lnSpc>
            </a:pPr>
            <a:endParaRPr/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ЧЕМПИОНАТЫ ПО КАРАТЭ</a:t>
            </a:r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"КУБОК ПОБЕДЫ" И</a:t>
            </a:r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"ПЕРВЫЕ ШАГИ"</a:t>
            </a:r>
          </a:p>
          <a:p>
            <a:pPr>
              <a:lnSpc>
                <a:spcPts val="3682"/>
              </a:lnSpc>
            </a:pPr>
            <a:endParaRPr/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ТУРНИР ПО</a:t>
            </a:r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ВСЕСТИЛЕВОМУ КАРАТЭ</a:t>
            </a:r>
          </a:p>
          <a:p>
            <a:pPr>
              <a:lnSpc>
                <a:spcPts val="3682"/>
              </a:lnSpc>
            </a:pPr>
            <a:endParaRPr/>
          </a:p>
          <a:p>
            <a:pPr>
              <a:lnSpc>
                <a:spcPts val="3682"/>
              </a:lnSpc>
            </a:pPr>
            <a:endParaRPr/>
          </a:p>
        </p:txBody>
      </p:sp>
      <p:sp>
        <p:nvSpPr>
          <p:cNvPr id="20" name="TextBox 20"/>
          <p:cNvSpPr txBox="1"/>
          <p:nvPr/>
        </p:nvSpPr>
        <p:spPr>
          <a:xfrm>
            <a:off x="3493737" y="6538898"/>
            <a:ext cx="6606272" cy="2919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41"/>
              </a:lnSpc>
              <a:spcBef>
                <a:spcPct val="0"/>
              </a:spcBef>
            </a:pPr>
            <a:r>
              <a:rPr lang="en-US" sz="3068">
                <a:solidFill>
                  <a:srgbClr val="002F42"/>
                </a:solidFill>
                <a:latin typeface="Evolventa"/>
              </a:rPr>
              <a:t>Т</a:t>
            </a:r>
            <a:r>
              <a:rPr lang="en-US" sz="3068">
                <a:solidFill>
                  <a:srgbClr val="31356E"/>
                </a:solidFill>
                <a:latin typeface="Evolventa"/>
              </a:rPr>
              <a:t>УРНИРЫ ПО ДЗЮДО И САМБО</a:t>
            </a:r>
          </a:p>
          <a:p>
            <a:pPr>
              <a:lnSpc>
                <a:spcPts val="4541"/>
              </a:lnSpc>
              <a:spcBef>
                <a:spcPct val="0"/>
              </a:spcBef>
            </a:pPr>
            <a:endParaRPr/>
          </a:p>
          <a:p>
            <a:pPr>
              <a:lnSpc>
                <a:spcPts val="4541"/>
              </a:lnSpc>
              <a:spcBef>
                <a:spcPct val="0"/>
              </a:spcBef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СОРЕВНОВАНИЯ ПО НАСТОЛЬНОМУ ТЕННИСУ "НАРОДНАЯ ЛИГА"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22101" y="242110"/>
            <a:ext cx="1323273" cy="1321156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367" y="2573405"/>
            <a:ext cx="17933087" cy="7016320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00694" y="4899729"/>
            <a:ext cx="4500761" cy="2930647"/>
            <a:chOff x="0" y="0"/>
            <a:chExt cx="3272790" cy="21310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72790" cy="2131060"/>
            </a:xfrm>
            <a:custGeom>
              <a:avLst/>
              <a:gdLst/>
              <a:ahLst/>
              <a:cxnLst/>
              <a:rect l="l" t="t" r="r" b="b"/>
              <a:pathLst>
                <a:path w="3272790" h="2131060">
                  <a:moveTo>
                    <a:pt x="0" y="0"/>
                  </a:moveTo>
                  <a:lnTo>
                    <a:pt x="2767330" y="0"/>
                  </a:lnTo>
                  <a:cubicBezTo>
                    <a:pt x="3046730" y="0"/>
                    <a:pt x="3272790" y="226060"/>
                    <a:pt x="3272790" y="505460"/>
                  </a:cubicBezTo>
                  <a:lnTo>
                    <a:pt x="3272790" y="505460"/>
                  </a:lnTo>
                  <a:lnTo>
                    <a:pt x="3272790" y="2131060"/>
                  </a:lnTo>
                  <a:lnTo>
                    <a:pt x="3272790" y="2131060"/>
                  </a:lnTo>
                  <a:lnTo>
                    <a:pt x="0" y="2131060"/>
                  </a:lnTo>
                  <a:lnTo>
                    <a:pt x="0" y="21310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96" b="-1296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958067" y="3870413"/>
            <a:ext cx="4781129" cy="3113207"/>
            <a:chOff x="0" y="0"/>
            <a:chExt cx="3272790" cy="21310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72790" cy="2131060"/>
            </a:xfrm>
            <a:custGeom>
              <a:avLst/>
              <a:gdLst/>
              <a:ahLst/>
              <a:cxnLst/>
              <a:rect l="l" t="t" r="r" b="b"/>
              <a:pathLst>
                <a:path w="3272790" h="2131060">
                  <a:moveTo>
                    <a:pt x="0" y="0"/>
                  </a:moveTo>
                  <a:lnTo>
                    <a:pt x="2767330" y="0"/>
                  </a:lnTo>
                  <a:cubicBezTo>
                    <a:pt x="3046730" y="0"/>
                    <a:pt x="3272790" y="226060"/>
                    <a:pt x="3272790" y="505460"/>
                  </a:cubicBezTo>
                  <a:lnTo>
                    <a:pt x="3272790" y="505460"/>
                  </a:lnTo>
                  <a:lnTo>
                    <a:pt x="3272790" y="2131060"/>
                  </a:lnTo>
                  <a:lnTo>
                    <a:pt x="3272790" y="2131060"/>
                  </a:lnTo>
                  <a:lnTo>
                    <a:pt x="0" y="2131060"/>
                  </a:lnTo>
                  <a:lnTo>
                    <a:pt x="0" y="21310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7738" b="-7738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362871" y="2794627"/>
            <a:ext cx="4781129" cy="3113207"/>
            <a:chOff x="0" y="0"/>
            <a:chExt cx="3272790" cy="21310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72790" cy="2131060"/>
            </a:xfrm>
            <a:custGeom>
              <a:avLst/>
              <a:gdLst/>
              <a:ahLst/>
              <a:cxnLst/>
              <a:rect l="l" t="t" r="r" b="b"/>
              <a:pathLst>
                <a:path w="3272790" h="2131060">
                  <a:moveTo>
                    <a:pt x="0" y="0"/>
                  </a:moveTo>
                  <a:lnTo>
                    <a:pt x="2767330" y="0"/>
                  </a:lnTo>
                  <a:cubicBezTo>
                    <a:pt x="3046730" y="0"/>
                    <a:pt x="3272790" y="226060"/>
                    <a:pt x="3272790" y="505460"/>
                  </a:cubicBezTo>
                  <a:lnTo>
                    <a:pt x="3272790" y="505460"/>
                  </a:lnTo>
                  <a:lnTo>
                    <a:pt x="3272790" y="2131060"/>
                  </a:lnTo>
                  <a:lnTo>
                    <a:pt x="3272790" y="2131060"/>
                  </a:lnTo>
                  <a:lnTo>
                    <a:pt x="0" y="2131060"/>
                  </a:lnTo>
                  <a:lnTo>
                    <a:pt x="0" y="21310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869" r="-5869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423160" y="1825237"/>
            <a:ext cx="4457869" cy="2902718"/>
            <a:chOff x="0" y="0"/>
            <a:chExt cx="3272790" cy="21310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272790" cy="2131060"/>
            </a:xfrm>
            <a:custGeom>
              <a:avLst/>
              <a:gdLst/>
              <a:ahLst/>
              <a:cxnLst/>
              <a:rect l="l" t="t" r="r" b="b"/>
              <a:pathLst>
                <a:path w="3272790" h="2131060">
                  <a:moveTo>
                    <a:pt x="0" y="0"/>
                  </a:moveTo>
                  <a:lnTo>
                    <a:pt x="2767330" y="0"/>
                  </a:lnTo>
                  <a:cubicBezTo>
                    <a:pt x="3046730" y="0"/>
                    <a:pt x="3272790" y="226060"/>
                    <a:pt x="3272790" y="505460"/>
                  </a:cubicBezTo>
                  <a:lnTo>
                    <a:pt x="3272790" y="505460"/>
                  </a:lnTo>
                  <a:lnTo>
                    <a:pt x="3272790" y="2131060"/>
                  </a:lnTo>
                  <a:lnTo>
                    <a:pt x="3272790" y="2131060"/>
                  </a:lnTo>
                  <a:lnTo>
                    <a:pt x="0" y="2131060"/>
                  </a:lnTo>
                  <a:lnTo>
                    <a:pt x="0" y="21310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157" b="-1157"/>
              </a:stretch>
            </a:blip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84440" y="241051"/>
            <a:ext cx="10673548" cy="531009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857324" y="214278"/>
            <a:ext cx="12897854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31356E"/>
                </a:solidFill>
                <a:latin typeface="Evolventa Bold"/>
              </a:rPr>
              <a:t>ВОЕННО-ПАТРИОТИЧЕСКАЯ РАБОТА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3936" y="4747329"/>
            <a:ext cx="3988935" cy="3109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2968">
                <a:solidFill>
                  <a:srgbClr val="31356E"/>
                </a:solidFill>
                <a:latin typeface="Evolventa"/>
              </a:rPr>
              <a:t>КЛУБ БОЕВЫХ ЕДИНОБОРСТВ "ВИТЯЗЬ"</a:t>
            </a:r>
          </a:p>
          <a:p>
            <a:pPr algn="ctr">
              <a:lnSpc>
                <a:spcPts val="4155"/>
              </a:lnSpc>
            </a:pPr>
            <a:r>
              <a:rPr lang="en-US" sz="2968">
                <a:solidFill>
                  <a:srgbClr val="31356E"/>
                </a:solidFill>
                <a:latin typeface="Evolventa Bold"/>
              </a:rPr>
              <a:t>300 чел.</a:t>
            </a:r>
          </a:p>
          <a:p>
            <a:pPr algn="ctr">
              <a:lnSpc>
                <a:spcPts val="3735"/>
              </a:lnSpc>
            </a:pPr>
            <a:r>
              <a:rPr lang="en-US" sz="2668">
                <a:solidFill>
                  <a:srgbClr val="31356E"/>
                </a:solidFill>
                <a:latin typeface="Evolventa"/>
              </a:rPr>
              <a:t>руководитель</a:t>
            </a:r>
          </a:p>
          <a:p>
            <a:pPr algn="ctr">
              <a:lnSpc>
                <a:spcPts val="3735"/>
              </a:lnSpc>
            </a:pPr>
            <a:r>
              <a:rPr lang="en-US" sz="2668">
                <a:solidFill>
                  <a:srgbClr val="31356E"/>
                </a:solidFill>
                <a:latin typeface="Evolventa"/>
              </a:rPr>
              <a:t>Кавин С.В.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878492" y="7931721"/>
            <a:ext cx="3745165" cy="2062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2968">
                <a:solidFill>
                  <a:srgbClr val="31356E"/>
                </a:solidFill>
                <a:latin typeface="Evolventa"/>
              </a:rPr>
              <a:t>ВСК "ПАТРИОТ"</a:t>
            </a:r>
          </a:p>
          <a:p>
            <a:pPr algn="ctr">
              <a:lnSpc>
                <a:spcPts val="4155"/>
              </a:lnSpc>
            </a:pPr>
            <a:r>
              <a:rPr lang="en-US" sz="2968">
                <a:solidFill>
                  <a:srgbClr val="31356E"/>
                </a:solidFill>
                <a:latin typeface="Evolventa Bold"/>
              </a:rPr>
              <a:t>52 чел.</a:t>
            </a:r>
          </a:p>
          <a:p>
            <a:pPr algn="ctr">
              <a:lnSpc>
                <a:spcPts val="3735"/>
              </a:lnSpc>
            </a:pPr>
            <a:r>
              <a:rPr lang="en-US" sz="2668">
                <a:solidFill>
                  <a:srgbClr val="31356E"/>
                </a:solidFill>
                <a:latin typeface="Evolventa"/>
              </a:rPr>
              <a:t>руководитель</a:t>
            </a:r>
          </a:p>
          <a:p>
            <a:pPr algn="ctr">
              <a:lnSpc>
                <a:spcPts val="3735"/>
              </a:lnSpc>
            </a:pPr>
            <a:r>
              <a:rPr lang="en-US" sz="2668">
                <a:solidFill>
                  <a:srgbClr val="31356E"/>
                </a:solidFill>
                <a:latin typeface="Evolventa"/>
              </a:rPr>
              <a:t>Махалов Н.А.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4000" y="7026237"/>
            <a:ext cx="3745165" cy="2585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2968">
                <a:solidFill>
                  <a:srgbClr val="31356E"/>
                </a:solidFill>
                <a:latin typeface="Evolventa"/>
              </a:rPr>
              <a:t>ВПК "ЮНЫЙ ДЕСАНТНИК"</a:t>
            </a:r>
          </a:p>
          <a:p>
            <a:pPr algn="ctr">
              <a:lnSpc>
                <a:spcPts val="4155"/>
              </a:lnSpc>
            </a:pPr>
            <a:r>
              <a:rPr lang="en-US" sz="2968">
                <a:solidFill>
                  <a:srgbClr val="31356E"/>
                </a:solidFill>
                <a:latin typeface="Evolventa Bold"/>
              </a:rPr>
              <a:t>12 чел.</a:t>
            </a:r>
          </a:p>
          <a:p>
            <a:pPr algn="ctr">
              <a:lnSpc>
                <a:spcPts val="3735"/>
              </a:lnSpc>
            </a:pPr>
            <a:r>
              <a:rPr lang="en-US" sz="2668">
                <a:solidFill>
                  <a:srgbClr val="31356E"/>
                </a:solidFill>
                <a:latin typeface="Evolventa"/>
              </a:rPr>
              <a:t>руководитель</a:t>
            </a:r>
          </a:p>
          <a:p>
            <a:pPr algn="ctr">
              <a:lnSpc>
                <a:spcPts val="3735"/>
              </a:lnSpc>
            </a:pPr>
            <a:r>
              <a:rPr lang="en-US" sz="2668">
                <a:solidFill>
                  <a:srgbClr val="31356E"/>
                </a:solidFill>
                <a:latin typeface="Evolventa"/>
              </a:rPr>
              <a:t>Манилов П.Е.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880853" y="5929165"/>
            <a:ext cx="3745165" cy="3109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2968">
                <a:solidFill>
                  <a:srgbClr val="31356E"/>
                </a:solidFill>
                <a:latin typeface="Evolventa"/>
              </a:rPr>
              <a:t>КЛУБ БОЕВЫХ ЕДИНОБОРСТВ "МОЛОДЫЕ ВЕТРА"</a:t>
            </a:r>
          </a:p>
          <a:p>
            <a:pPr algn="ctr">
              <a:lnSpc>
                <a:spcPts val="4155"/>
              </a:lnSpc>
            </a:pPr>
            <a:r>
              <a:rPr lang="en-US" sz="2968">
                <a:solidFill>
                  <a:srgbClr val="31356E"/>
                </a:solidFill>
                <a:latin typeface="Evolventa Bold"/>
              </a:rPr>
              <a:t>50 чел.</a:t>
            </a:r>
          </a:p>
          <a:p>
            <a:pPr algn="ctr">
              <a:lnSpc>
                <a:spcPts val="3735"/>
              </a:lnSpc>
            </a:pPr>
            <a:r>
              <a:rPr lang="en-US" sz="2668">
                <a:solidFill>
                  <a:srgbClr val="31356E"/>
                </a:solidFill>
                <a:latin typeface="Evolventa"/>
              </a:rPr>
              <a:t>руководитель</a:t>
            </a:r>
          </a:p>
          <a:p>
            <a:pPr algn="ctr">
              <a:lnSpc>
                <a:spcPts val="3735"/>
              </a:lnSpc>
            </a:pPr>
            <a:r>
              <a:rPr lang="en-US" sz="2668">
                <a:solidFill>
                  <a:srgbClr val="31356E"/>
                </a:solidFill>
                <a:latin typeface="Evolventa"/>
              </a:rPr>
              <a:t>Сычев Н.М.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26949" y="0"/>
            <a:ext cx="6781172" cy="4559446"/>
            <a:chOff x="0" y="0"/>
            <a:chExt cx="1930400" cy="12979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0770989" y="5727554"/>
            <a:ext cx="5966715" cy="4559446"/>
            <a:chOff x="0" y="0"/>
            <a:chExt cx="1698548" cy="12979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8548" cy="1297940"/>
            </a:xfrm>
            <a:custGeom>
              <a:avLst/>
              <a:gdLst/>
              <a:ahLst/>
              <a:cxnLst/>
              <a:rect l="l" t="t" r="r" b="b"/>
              <a:pathLst>
                <a:path w="1698548" h="1297940">
                  <a:moveTo>
                    <a:pt x="0" y="0"/>
                  </a:moveTo>
                  <a:lnTo>
                    <a:pt x="849274" y="1297940"/>
                  </a:lnTo>
                  <a:lnTo>
                    <a:pt x="1698548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507982" y="-1051348"/>
            <a:ext cx="16225517" cy="134807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5400000">
            <a:off x="238120" y="296221"/>
            <a:ext cx="1182327" cy="1180435"/>
            <a:chOff x="0" y="0"/>
            <a:chExt cx="6350000" cy="6339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39066" y="3094640"/>
            <a:ext cx="4312684" cy="4312666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23" r="-16623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3863088" y="3114571"/>
            <a:ext cx="4292752" cy="4292735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16937" b="-16937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7496751" y="3094640"/>
            <a:ext cx="4292752" cy="4292735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16845" b="-16845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996030" y="2659415"/>
            <a:ext cx="5741674" cy="574167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37846" y="116586"/>
              <a:ext cx="6274308" cy="6116828"/>
            </a:xfrm>
            <a:custGeom>
              <a:avLst/>
              <a:gdLst/>
              <a:ahLst/>
              <a:cxnLst/>
              <a:rect l="l" t="t" r="r" b="b"/>
              <a:pathLst>
                <a:path w="6274308" h="6116828">
                  <a:moveTo>
                    <a:pt x="3137154" y="0"/>
                  </a:moveTo>
                  <a:lnTo>
                    <a:pt x="621411" y="1211453"/>
                  </a:lnTo>
                  <a:lnTo>
                    <a:pt x="0" y="3933825"/>
                  </a:lnTo>
                  <a:lnTo>
                    <a:pt x="1741043" y="6116828"/>
                  </a:lnTo>
                  <a:lnTo>
                    <a:pt x="4533265" y="6116828"/>
                  </a:lnTo>
                  <a:lnTo>
                    <a:pt x="6274308" y="3933825"/>
                  </a:lnTo>
                  <a:lnTo>
                    <a:pt x="5652897" y="1211453"/>
                  </a:lnTo>
                  <a:close/>
                </a:path>
              </a:pathLst>
            </a:custGeom>
            <a:blipFill>
              <a:blip r:embed="rId6"/>
              <a:stretch>
                <a:fillRect l="-23185" r="-23185"/>
              </a:stretch>
            </a:blip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540130">
            <a:off x="14652761" y="1110116"/>
            <a:ext cx="2014522" cy="103496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222052">
            <a:off x="16461157" y="2731479"/>
            <a:ext cx="1336175" cy="6864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670314">
            <a:off x="12570366" y="1593558"/>
            <a:ext cx="1140773" cy="58607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123870">
            <a:off x="16505897" y="6212194"/>
            <a:ext cx="1440174" cy="73989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4071387">
            <a:off x="15146445" y="8808567"/>
            <a:ext cx="1336175" cy="68646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226295">
            <a:off x="13738824" y="9023167"/>
            <a:ext cx="973838" cy="50030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62218">
            <a:off x="16969838" y="8433601"/>
            <a:ext cx="714152" cy="366896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857083" y="7714241"/>
            <a:ext cx="457214" cy="369155"/>
            <a:chOff x="0" y="0"/>
            <a:chExt cx="6350000" cy="51269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F7C860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1428696" y="285716"/>
            <a:ext cx="10362636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31356E"/>
                </a:solidFill>
                <a:latin typeface="Evolventa Bold"/>
              </a:rPr>
              <a:t>ВОЛОНТЕРСКОЕ ДВИЖЕНИЕ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26867" y="1084926"/>
            <a:ext cx="7491651" cy="1723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  <a:spcBef>
                <a:spcPct val="0"/>
              </a:spcBef>
            </a:pPr>
            <a:r>
              <a:rPr lang="en-US" sz="2968">
                <a:solidFill>
                  <a:srgbClr val="31356E"/>
                </a:solidFill>
                <a:latin typeface="Evolventa"/>
              </a:rPr>
              <a:t>#МЫВМЕСТЕ – общероссийский проект</a:t>
            </a:r>
          </a:p>
          <a:p>
            <a:pPr>
              <a:lnSpc>
                <a:spcPts val="4393"/>
              </a:lnSpc>
              <a:spcBef>
                <a:spcPct val="0"/>
              </a:spcBef>
            </a:pPr>
            <a:r>
              <a:rPr lang="en-US" sz="2968">
                <a:solidFill>
                  <a:srgbClr val="31356E"/>
                </a:solidFill>
                <a:latin typeface="Evolventa"/>
              </a:rPr>
              <a:t>взаимопомощи гражданам</a:t>
            </a:r>
          </a:p>
          <a:p>
            <a:pPr>
              <a:lnSpc>
                <a:spcPts val="4393"/>
              </a:lnSpc>
              <a:spcBef>
                <a:spcPct val="0"/>
              </a:spcBef>
            </a:pPr>
            <a:r>
              <a:rPr lang="en-US" sz="2968">
                <a:solidFill>
                  <a:srgbClr val="31356E"/>
                </a:solidFill>
                <a:latin typeface="Evolventa"/>
              </a:rPr>
              <a:t>во время кризисных ситуаций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858116" y="2143104"/>
            <a:ext cx="2171108" cy="76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41"/>
              </a:lnSpc>
            </a:pPr>
            <a:r>
              <a:rPr lang="en-US" sz="4401" spc="66" dirty="0">
                <a:solidFill>
                  <a:srgbClr val="004AAD"/>
                </a:solidFill>
                <a:latin typeface="Evolventa Bold"/>
              </a:rPr>
              <a:t>53 </a:t>
            </a:r>
            <a:r>
              <a:rPr lang="en-US" sz="4401" spc="66" dirty="0" err="1">
                <a:solidFill>
                  <a:srgbClr val="004AAD"/>
                </a:solidFill>
                <a:latin typeface="Evolventa Bold"/>
              </a:rPr>
              <a:t>чел</a:t>
            </a:r>
            <a:r>
              <a:rPr lang="en-US" sz="4401" spc="66" dirty="0">
                <a:solidFill>
                  <a:srgbClr val="004AAD"/>
                </a:solidFill>
                <a:latin typeface="Evolventa Bold"/>
              </a:rPr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26867" y="7561841"/>
            <a:ext cx="9569163" cy="2763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1"/>
              </a:lnSpc>
            </a:pPr>
            <a:r>
              <a:rPr lang="en-US" sz="2568">
                <a:solidFill>
                  <a:srgbClr val="31356E"/>
                </a:solidFill>
                <a:latin typeface="Evolventa"/>
              </a:rPr>
              <a:t>ПОМОЩЬ В РЕГИСТРАЦИИ НА ПОРТАЛЕ "ГОСУСЛУГИ"</a:t>
            </a:r>
          </a:p>
          <a:p>
            <a:pPr>
              <a:lnSpc>
                <a:spcPts val="1285"/>
              </a:lnSpc>
            </a:pPr>
            <a:endParaRPr/>
          </a:p>
          <a:p>
            <a:pPr>
              <a:lnSpc>
                <a:spcPts val="3801"/>
              </a:lnSpc>
            </a:pPr>
            <a:r>
              <a:rPr lang="en-US" sz="2568">
                <a:solidFill>
                  <a:srgbClr val="31356E"/>
                </a:solidFill>
                <a:latin typeface="Evolventa"/>
              </a:rPr>
              <a:t>ГОЛОСОВАНИЕ "КОМФОРТНАЯ ГОРОДСКАЯ СРЕДА"</a:t>
            </a:r>
          </a:p>
          <a:p>
            <a:pPr>
              <a:lnSpc>
                <a:spcPts val="1285"/>
              </a:lnSpc>
            </a:pPr>
            <a:endParaRPr/>
          </a:p>
          <a:p>
            <a:pPr>
              <a:lnSpc>
                <a:spcPts val="3801"/>
              </a:lnSpc>
            </a:pPr>
            <a:r>
              <a:rPr lang="en-US" sz="2568">
                <a:solidFill>
                  <a:srgbClr val="31356E"/>
                </a:solidFill>
                <a:latin typeface="Evolventa"/>
              </a:rPr>
              <a:t>ПОМОЩЬ ПОЖИЛЫМ И МАЛОМОБИЛЬНЫМ ЛЮДЯМ</a:t>
            </a:r>
          </a:p>
          <a:p>
            <a:pPr>
              <a:lnSpc>
                <a:spcPts val="3801"/>
              </a:lnSpc>
            </a:pPr>
            <a:r>
              <a:rPr lang="en-US" sz="2568">
                <a:solidFill>
                  <a:srgbClr val="31356E"/>
                </a:solidFill>
                <a:latin typeface="Evolventa"/>
              </a:rPr>
              <a:t>В ПРИОБРЕТЕНИИ ПРОДУКТОВ И ЛЕКАРСТВ</a:t>
            </a:r>
          </a:p>
          <a:p>
            <a:pPr>
              <a:lnSpc>
                <a:spcPts val="3801"/>
              </a:lnSpc>
              <a:spcBef>
                <a:spcPct val="0"/>
              </a:spcBef>
            </a:pPr>
            <a:endParaRPr/>
          </a:p>
        </p:txBody>
      </p:sp>
      <p:grpSp>
        <p:nvGrpSpPr>
          <p:cNvPr id="30" name="Group 30"/>
          <p:cNvGrpSpPr/>
          <p:nvPr/>
        </p:nvGrpSpPr>
        <p:grpSpPr>
          <a:xfrm>
            <a:off x="857083" y="8371696"/>
            <a:ext cx="457214" cy="369155"/>
            <a:chOff x="0" y="0"/>
            <a:chExt cx="6350000" cy="512699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F7C860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857083" y="8967219"/>
            <a:ext cx="457214" cy="369155"/>
            <a:chOff x="0" y="0"/>
            <a:chExt cx="6350000" cy="512699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F7C860"/>
            </a:solidFill>
          </p:spPr>
        </p:sp>
      </p:grp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7574" y="0"/>
            <a:ext cx="6781172" cy="4559446"/>
            <a:chOff x="0" y="0"/>
            <a:chExt cx="1930400" cy="12979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2110528" y="6114103"/>
            <a:ext cx="5966715" cy="4559446"/>
            <a:chOff x="0" y="0"/>
            <a:chExt cx="1698548" cy="12979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8548" cy="1297940"/>
            </a:xfrm>
            <a:custGeom>
              <a:avLst/>
              <a:gdLst/>
              <a:ahLst/>
              <a:cxnLst/>
              <a:rect l="l" t="t" r="r" b="b"/>
              <a:pathLst>
                <a:path w="1698548" h="1297940">
                  <a:moveTo>
                    <a:pt x="0" y="0"/>
                  </a:moveTo>
                  <a:lnTo>
                    <a:pt x="849274" y="1297940"/>
                  </a:lnTo>
                  <a:lnTo>
                    <a:pt x="1698548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554220" y="-1236300"/>
            <a:ext cx="16225517" cy="134807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5400000">
            <a:off x="180319" y="242042"/>
            <a:ext cx="1238772" cy="1236790"/>
            <a:chOff x="0" y="0"/>
            <a:chExt cx="6350000" cy="6339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992486" y="2229133"/>
            <a:ext cx="4142830" cy="2330313"/>
            <a:chOff x="0" y="0"/>
            <a:chExt cx="1128903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6673" b="-16673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8992486" y="4810387"/>
            <a:ext cx="4142830" cy="2330313"/>
            <a:chOff x="0" y="0"/>
            <a:chExt cx="1128903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l="-9498" r="-9498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2223049" y="2290471"/>
            <a:ext cx="5741674" cy="5741674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37846" y="116586"/>
              <a:ext cx="6274308" cy="6116828"/>
            </a:xfrm>
            <a:custGeom>
              <a:avLst/>
              <a:gdLst/>
              <a:ahLst/>
              <a:cxnLst/>
              <a:rect l="l" t="t" r="r" b="b"/>
              <a:pathLst>
                <a:path w="6274308" h="6116828">
                  <a:moveTo>
                    <a:pt x="3137154" y="0"/>
                  </a:moveTo>
                  <a:lnTo>
                    <a:pt x="621411" y="1211453"/>
                  </a:lnTo>
                  <a:lnTo>
                    <a:pt x="0" y="3933825"/>
                  </a:lnTo>
                  <a:lnTo>
                    <a:pt x="1741043" y="6116828"/>
                  </a:lnTo>
                  <a:lnTo>
                    <a:pt x="4533265" y="6116828"/>
                  </a:lnTo>
                  <a:lnTo>
                    <a:pt x="6274308" y="3933825"/>
                  </a:lnTo>
                  <a:lnTo>
                    <a:pt x="5652897" y="1211453"/>
                  </a:lnTo>
                  <a:close/>
                </a:path>
              </a:pathLst>
            </a:custGeom>
            <a:blipFill>
              <a:blip r:embed="rId5"/>
              <a:stretch>
                <a:fillRect l="-15031" r="-15031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81310" y="2229133"/>
            <a:ext cx="4142830" cy="2330313"/>
            <a:chOff x="0" y="0"/>
            <a:chExt cx="1128903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t="-16673" b="-16673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81310" y="4810387"/>
            <a:ext cx="4142830" cy="2330313"/>
            <a:chOff x="0" y="0"/>
            <a:chExt cx="1128903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16673" b="-16673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4550073" y="2229133"/>
            <a:ext cx="4142830" cy="2330313"/>
            <a:chOff x="0" y="0"/>
            <a:chExt cx="1128903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8"/>
              <a:stretch>
                <a:fillRect t="-16673" b="-16673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4550073" y="4810387"/>
            <a:ext cx="4142830" cy="2330313"/>
            <a:chOff x="0" y="0"/>
            <a:chExt cx="1128903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9"/>
              <a:stretch>
                <a:fillRect t="-16673" b="-16673"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365470" y="79126"/>
            <a:ext cx="10362636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ВОЛОНТЕРСКОЕ ДВИЖЕНИЕ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95724" y="857250"/>
            <a:ext cx="1130212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 dirty="0">
                <a:solidFill>
                  <a:srgbClr val="31356E"/>
                </a:solidFill>
                <a:latin typeface="Evolventa"/>
              </a:rPr>
              <a:t>ВОЛОНТЕРЫ ПОБЕДЫ - </a:t>
            </a:r>
            <a:r>
              <a:rPr lang="en-US" sz="2968" dirty="0" err="1">
                <a:solidFill>
                  <a:srgbClr val="31356E"/>
                </a:solidFill>
                <a:latin typeface="Evolventa"/>
              </a:rPr>
              <a:t>сообщество</a:t>
            </a:r>
            <a:r>
              <a:rPr lang="en-US" sz="2968" dirty="0">
                <a:solidFill>
                  <a:srgbClr val="31356E"/>
                </a:solidFill>
                <a:latin typeface="Evolventa"/>
              </a:rPr>
              <a:t> </a:t>
            </a:r>
            <a:r>
              <a:rPr lang="en-US" sz="2968" dirty="0" err="1">
                <a:solidFill>
                  <a:srgbClr val="31356E"/>
                </a:solidFill>
                <a:latin typeface="Evolventa"/>
              </a:rPr>
              <a:t>неравнодушных</a:t>
            </a:r>
            <a:r>
              <a:rPr lang="en-US" sz="2968" dirty="0">
                <a:solidFill>
                  <a:srgbClr val="31356E"/>
                </a:solidFill>
                <a:latin typeface="Evolventa"/>
              </a:rPr>
              <a:t> </a:t>
            </a:r>
            <a:r>
              <a:rPr lang="en-US" sz="2968" dirty="0" err="1" smtClean="0">
                <a:solidFill>
                  <a:srgbClr val="31356E"/>
                </a:solidFill>
                <a:latin typeface="Evolventa"/>
              </a:rPr>
              <a:t>людей</a:t>
            </a:r>
            <a:endParaRPr lang="en-US" sz="2968" dirty="0">
              <a:solidFill>
                <a:srgbClr val="31356E"/>
              </a:solidFill>
              <a:latin typeface="Evolventa"/>
            </a:endParaRPr>
          </a:p>
          <a:p>
            <a:pPr>
              <a:lnSpc>
                <a:spcPts val="4393"/>
              </a:lnSpc>
              <a:spcBef>
                <a:spcPct val="0"/>
              </a:spcBef>
            </a:pPr>
            <a:r>
              <a:rPr lang="en-US" sz="2968" dirty="0" err="1">
                <a:solidFill>
                  <a:srgbClr val="31356E"/>
                </a:solidFill>
                <a:latin typeface="Evolventa"/>
              </a:rPr>
              <a:t>Входит</a:t>
            </a:r>
            <a:r>
              <a:rPr lang="en-US" sz="2968" dirty="0">
                <a:solidFill>
                  <a:srgbClr val="31356E"/>
                </a:solidFill>
                <a:latin typeface="Evolventa"/>
              </a:rPr>
              <a:t> в </a:t>
            </a:r>
            <a:r>
              <a:rPr lang="en-US" sz="2968" dirty="0" err="1">
                <a:solidFill>
                  <a:srgbClr val="31356E"/>
                </a:solidFill>
                <a:latin typeface="Evolventa"/>
              </a:rPr>
              <a:t>состав</a:t>
            </a:r>
            <a:r>
              <a:rPr lang="en-US" sz="2968" dirty="0">
                <a:solidFill>
                  <a:srgbClr val="31356E"/>
                </a:solidFill>
                <a:latin typeface="Evolventa"/>
              </a:rPr>
              <a:t> </a:t>
            </a:r>
            <a:r>
              <a:rPr lang="en-US" sz="2968" dirty="0" err="1">
                <a:solidFill>
                  <a:srgbClr val="31356E"/>
                </a:solidFill>
                <a:latin typeface="Evolventa"/>
              </a:rPr>
              <a:t>волонтерского</a:t>
            </a:r>
            <a:r>
              <a:rPr lang="en-US" sz="2968" dirty="0">
                <a:solidFill>
                  <a:srgbClr val="31356E"/>
                </a:solidFill>
                <a:latin typeface="Evolventa"/>
              </a:rPr>
              <a:t> </a:t>
            </a:r>
            <a:r>
              <a:rPr lang="en-US" sz="2968" dirty="0" err="1">
                <a:solidFill>
                  <a:srgbClr val="31356E"/>
                </a:solidFill>
                <a:latin typeface="Evolventa"/>
              </a:rPr>
              <a:t>штаба</a:t>
            </a:r>
            <a:r>
              <a:rPr lang="en-US" sz="2968" dirty="0">
                <a:solidFill>
                  <a:srgbClr val="31356E"/>
                </a:solidFill>
                <a:latin typeface="Evolventa"/>
              </a:rPr>
              <a:t> "МЫ ВМЕСТЕ"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75841" y="7118041"/>
            <a:ext cx="11147208" cy="3075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1"/>
              </a:lnSpc>
            </a:pPr>
            <a:r>
              <a:rPr lang="en-US" sz="2568">
                <a:solidFill>
                  <a:srgbClr val="31356E"/>
                </a:solidFill>
                <a:latin typeface="Evolventa"/>
              </a:rPr>
              <a:t>ПОЗДРАВЛЕНИЕ ВЕТЕРАНОВ ВОВ С КАЛЕНДАРНЫМИ ПРАЗДНИКАМИ</a:t>
            </a:r>
          </a:p>
          <a:p>
            <a:pPr>
              <a:lnSpc>
                <a:spcPts val="1285"/>
              </a:lnSpc>
            </a:pPr>
            <a:endParaRPr/>
          </a:p>
          <a:p>
            <a:pPr>
              <a:lnSpc>
                <a:spcPts val="3801"/>
              </a:lnSpc>
            </a:pPr>
            <a:r>
              <a:rPr lang="en-US" sz="2568">
                <a:solidFill>
                  <a:srgbClr val="31356E"/>
                </a:solidFill>
                <a:latin typeface="Evolventa"/>
              </a:rPr>
              <a:t>БЛАГОУСТРОЙСТВО ПАМЯТНЫХ МЕСТ, ВОИНСКИХ ЗАХОРОНЕНИЙ</a:t>
            </a:r>
          </a:p>
          <a:p>
            <a:pPr>
              <a:lnSpc>
                <a:spcPts val="1285"/>
              </a:lnSpc>
            </a:pPr>
            <a:endParaRPr/>
          </a:p>
          <a:p>
            <a:pPr>
              <a:lnSpc>
                <a:spcPts val="3801"/>
              </a:lnSpc>
            </a:pPr>
            <a:r>
              <a:rPr lang="en-US" sz="2568">
                <a:solidFill>
                  <a:srgbClr val="31356E"/>
                </a:solidFill>
                <a:latin typeface="Evolventa"/>
              </a:rPr>
              <a:t>АКЦИИ "ГЕОРГИЕВСКАЯ ЛЕНТОЧКА", "ОКНА ПОБЕДЫ" и другие</a:t>
            </a:r>
          </a:p>
          <a:p>
            <a:pPr>
              <a:lnSpc>
                <a:spcPts val="1285"/>
              </a:lnSpc>
            </a:pPr>
            <a:endParaRPr/>
          </a:p>
          <a:p>
            <a:pPr>
              <a:lnSpc>
                <a:spcPts val="3801"/>
              </a:lnSpc>
            </a:pPr>
            <a:r>
              <a:rPr lang="en-US" sz="2568">
                <a:solidFill>
                  <a:srgbClr val="31356E"/>
                </a:solidFill>
                <a:latin typeface="Evolventa"/>
              </a:rPr>
              <a:t>ПОМОЩЬ ПОЖИЛЫМ ЛЮДЯМ</a:t>
            </a:r>
          </a:p>
          <a:p>
            <a:pPr>
              <a:lnSpc>
                <a:spcPts val="1285"/>
              </a:lnSpc>
            </a:pPr>
            <a:endParaRPr/>
          </a:p>
          <a:p>
            <a:pPr>
              <a:lnSpc>
                <a:spcPts val="3801"/>
              </a:lnSpc>
              <a:spcBef>
                <a:spcPct val="0"/>
              </a:spcBef>
            </a:pPr>
            <a:r>
              <a:rPr lang="en-US" sz="2568">
                <a:solidFill>
                  <a:srgbClr val="31356E"/>
                </a:solidFill>
                <a:latin typeface="Evolventa"/>
              </a:rPr>
              <a:t>АВТОВОЛОНТЁРСТВО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498184" y="7270441"/>
            <a:ext cx="457214" cy="369155"/>
            <a:chOff x="0" y="0"/>
            <a:chExt cx="6350000" cy="512699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1680BD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498184" y="7847568"/>
            <a:ext cx="457214" cy="369155"/>
            <a:chOff x="0" y="0"/>
            <a:chExt cx="6350000" cy="512699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1680BD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498184" y="8547368"/>
            <a:ext cx="457214" cy="369155"/>
            <a:chOff x="0" y="0"/>
            <a:chExt cx="6350000" cy="512699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1680BD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498184" y="9164751"/>
            <a:ext cx="457214" cy="369155"/>
            <a:chOff x="0" y="0"/>
            <a:chExt cx="6350000" cy="512699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1680BD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498184" y="9824296"/>
            <a:ext cx="457214" cy="369155"/>
            <a:chOff x="0" y="0"/>
            <a:chExt cx="6350000" cy="512699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1680BD"/>
            </a:solidFill>
          </p:spPr>
        </p:sp>
      </p:grp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280675" y="0"/>
            <a:ext cx="15196705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7173568">
            <a:off x="4159579" y="1795059"/>
            <a:ext cx="18947486" cy="1112519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515312" y="7144556"/>
            <a:ext cx="3628688" cy="3142444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4666017" y="0"/>
            <a:ext cx="3621983" cy="3616188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012139" y="6088604"/>
            <a:ext cx="9807782" cy="3842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27"/>
              </a:lnSpc>
            </a:pPr>
            <a:r>
              <a:rPr lang="en-US" sz="7856">
                <a:solidFill>
                  <a:srgbClr val="31356E"/>
                </a:solidFill>
                <a:latin typeface="Evolventa Bold"/>
              </a:rPr>
              <a:t>МКУ</a:t>
            </a:r>
          </a:p>
          <a:p>
            <a:pPr algn="r">
              <a:lnSpc>
                <a:spcPts val="9427"/>
              </a:lnSpc>
            </a:pPr>
            <a:r>
              <a:rPr lang="en-US" sz="7856">
                <a:solidFill>
                  <a:srgbClr val="31356E"/>
                </a:solidFill>
                <a:latin typeface="Evolventa Bold"/>
              </a:rPr>
              <a:t>"МФЦ.УПРАВЛЕНИЕ ДЕЛАМИ"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025" b="15025"/>
          <a:stretch>
            <a:fillRect/>
          </a:stretch>
        </p:blipFill>
        <p:spPr>
          <a:xfrm>
            <a:off x="-7142534" y="0"/>
            <a:ext cx="19014387" cy="1069559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7173568">
            <a:off x="4317230" y="2065709"/>
            <a:ext cx="18947486" cy="1076271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939059" y="6886903"/>
            <a:ext cx="3981623" cy="3448086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8012139" y="8320268"/>
            <a:ext cx="9807782" cy="1452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27"/>
              </a:lnSpc>
            </a:pPr>
            <a:r>
              <a:rPr lang="en-US" sz="7856">
                <a:solidFill>
                  <a:srgbClr val="31356E"/>
                </a:solidFill>
                <a:latin typeface="Evolventa Bold"/>
              </a:rPr>
              <a:t>ЭКОНОМИКА</a:t>
            </a:r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14666017" y="0"/>
            <a:ext cx="3621983" cy="3616188"/>
            <a:chOff x="0" y="0"/>
            <a:chExt cx="6350000" cy="6339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304411" y="213017"/>
            <a:ext cx="932034" cy="930543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52896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28763" y="4973210"/>
            <a:ext cx="7003904" cy="5083429"/>
            <a:chOff x="0" y="0"/>
            <a:chExt cx="2899410" cy="2104390"/>
          </a:xfrm>
        </p:grpSpPr>
        <p:sp>
          <p:nvSpPr>
            <p:cNvPr id="5" name="Freeform 5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2"/>
              <a:stretch>
                <a:fillRect t="-20287" b="-20287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3440312" y="858410"/>
            <a:ext cx="4092356" cy="4114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35699" y="81353"/>
            <a:ext cx="8297695" cy="1723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ПРЕДОСТАВЛЯЕТ НАСЕЛЕНИЮ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 Bold"/>
              </a:rPr>
              <a:t>138 ВИДОВ УСЛУГ</a:t>
            </a:r>
          </a:p>
          <a:p>
            <a:pPr>
              <a:lnSpc>
                <a:spcPts val="4393"/>
              </a:lnSpc>
            </a:pPr>
            <a:endParaRPr/>
          </a:p>
        </p:txBody>
      </p:sp>
      <p:sp>
        <p:nvSpPr>
          <p:cNvPr id="8" name="AutoShape 8"/>
          <p:cNvSpPr/>
          <p:nvPr/>
        </p:nvSpPr>
        <p:spPr>
          <a:xfrm>
            <a:off x="9144000" y="-170290"/>
            <a:ext cx="9537411" cy="10457290"/>
          </a:xfrm>
          <a:prstGeom prst="rect">
            <a:avLst/>
          </a:prstGeom>
          <a:solidFill>
            <a:srgbClr val="004AAD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899065" y="98373"/>
            <a:ext cx="5847217" cy="24412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616370" y="5522823"/>
            <a:ext cx="4642930" cy="19036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636922" y="7563150"/>
            <a:ext cx="4622378" cy="189517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35699" y="1592616"/>
            <a:ext cx="5100016" cy="3380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 Bold"/>
              </a:rPr>
              <a:t>46  </a:t>
            </a:r>
            <a:r>
              <a:rPr lang="en-US" sz="2968">
                <a:solidFill>
                  <a:srgbClr val="000000"/>
                </a:solidFill>
                <a:latin typeface="Evolventa"/>
              </a:rPr>
              <a:t>ГОСУДАРСТВЕННЫХ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 Bold"/>
              </a:rPr>
              <a:t>43</a:t>
            </a:r>
            <a:r>
              <a:rPr lang="en-US" sz="2968">
                <a:solidFill>
                  <a:srgbClr val="000000"/>
                </a:solidFill>
                <a:latin typeface="Evolventa"/>
              </a:rPr>
              <a:t>  РЕГИОНАЛЬНЫХ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 Bold"/>
              </a:rPr>
              <a:t>26</a:t>
            </a:r>
            <a:r>
              <a:rPr lang="en-US" sz="2968">
                <a:solidFill>
                  <a:srgbClr val="000000"/>
                </a:solidFill>
                <a:latin typeface="Evolventa"/>
              </a:rPr>
              <a:t>  МУНИЦИПАЛЬНЫХ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 Bold"/>
              </a:rPr>
              <a:t>19</a:t>
            </a:r>
            <a:r>
              <a:rPr lang="en-US" sz="2968">
                <a:solidFill>
                  <a:srgbClr val="000000"/>
                </a:solidFill>
                <a:latin typeface="Evolventa"/>
              </a:rPr>
              <a:t>  ПЛАТНЫХ</a:t>
            </a:r>
          </a:p>
          <a:p>
            <a:pPr>
              <a:lnSpc>
                <a:spcPts val="4393"/>
              </a:lnSpc>
            </a:pPr>
            <a:r>
              <a:rPr lang="en-US" sz="2968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2968">
                <a:solidFill>
                  <a:srgbClr val="000000"/>
                </a:solidFill>
                <a:latin typeface="Evolventa Bold"/>
              </a:rPr>
              <a:t>4</a:t>
            </a:r>
            <a:r>
              <a:rPr lang="en-US" sz="2968">
                <a:solidFill>
                  <a:srgbClr val="000000"/>
                </a:solidFill>
                <a:latin typeface="Evolventa"/>
              </a:rPr>
              <a:t>  ДОПОЛНИТЕЛЬНЫХ</a:t>
            </a:r>
          </a:p>
          <a:p>
            <a:pPr>
              <a:lnSpc>
                <a:spcPts val="4393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8968539" y="2368136"/>
            <a:ext cx="3861050" cy="1170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ОКАЗАНО </a:t>
            </a:r>
          </a:p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 Bold"/>
              </a:rPr>
              <a:t>22 964 </a:t>
            </a:r>
            <a:r>
              <a:rPr lang="en-US" sz="2968">
                <a:solidFill>
                  <a:srgbClr val="FFFFFF"/>
                </a:solidFill>
                <a:latin typeface="Evolventa"/>
              </a:rPr>
              <a:t>услуги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005050" y="2368136"/>
            <a:ext cx="5440195" cy="1170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ПРОКОНСУЛЬТИРОВАНО</a:t>
            </a:r>
          </a:p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 Bold"/>
              </a:rPr>
              <a:t>7000</a:t>
            </a:r>
            <a:r>
              <a:rPr lang="en-US" sz="2968">
                <a:solidFill>
                  <a:srgbClr val="FFFFFF"/>
                </a:solidFill>
                <a:latin typeface="Evolventa"/>
              </a:rPr>
              <a:t> граждан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33394" y="4354866"/>
            <a:ext cx="8297695" cy="61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 Bold"/>
              </a:rPr>
              <a:t>ДОХОДЫ ОТ ПЛАТНЫХ УСЛУГ МФЦ</a:t>
            </a:r>
            <a:r>
              <a:rPr lang="en-US" sz="2968">
                <a:solidFill>
                  <a:srgbClr val="FFFFFF"/>
                </a:solidFill>
                <a:latin typeface="Evolventa"/>
              </a:rPr>
              <a:t>, руб.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861393" y="6188873"/>
            <a:ext cx="1744027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2"/>
              </a:lnSpc>
            </a:pPr>
            <a:r>
              <a:rPr lang="en-US" sz="2668">
                <a:solidFill>
                  <a:srgbClr val="FFFFFF"/>
                </a:solidFill>
                <a:latin typeface="Evolventa"/>
              </a:rPr>
              <a:t>32 121,50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264704" y="6188873"/>
            <a:ext cx="1819622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2"/>
              </a:lnSpc>
            </a:pPr>
            <a:r>
              <a:rPr lang="en-US" sz="2668">
                <a:solidFill>
                  <a:srgbClr val="FFFFFF"/>
                </a:solidFill>
                <a:latin typeface="Evolventa"/>
              </a:rPr>
              <a:t>35 694,26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861393" y="8224988"/>
            <a:ext cx="1744027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2"/>
              </a:lnSpc>
            </a:pPr>
            <a:r>
              <a:rPr lang="en-US" sz="2668">
                <a:solidFill>
                  <a:srgbClr val="FFFFFF"/>
                </a:solidFill>
                <a:latin typeface="Evolventa"/>
              </a:rPr>
              <a:t>133 370, 0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122585" y="8215463"/>
            <a:ext cx="1819622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2"/>
              </a:lnSpc>
            </a:pPr>
            <a:r>
              <a:rPr lang="en-US" sz="2668">
                <a:solidFill>
                  <a:srgbClr val="FFFFFF"/>
                </a:solidFill>
                <a:latin typeface="Evolventa"/>
              </a:rPr>
              <a:t>144 182,50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533394" y="6007898"/>
            <a:ext cx="2788433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2"/>
              </a:lnSpc>
            </a:pPr>
            <a:r>
              <a:rPr lang="en-US" sz="2568">
                <a:solidFill>
                  <a:srgbClr val="FFFFFF"/>
                </a:solidFill>
                <a:latin typeface="Evolventa"/>
              </a:rPr>
              <a:t>ФИЗИЧЕСКИЕ ЛИЦА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533394" y="8034488"/>
            <a:ext cx="2788433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2"/>
              </a:lnSpc>
            </a:pPr>
            <a:r>
              <a:rPr lang="en-US" sz="2568">
                <a:solidFill>
                  <a:srgbClr val="FFFFFF"/>
                </a:solidFill>
                <a:latin typeface="Evolventa"/>
              </a:rPr>
              <a:t>ЮРИДИЧЕСКИЕ ЛИЦА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005050" y="4991680"/>
            <a:ext cx="1744027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2"/>
              </a:lnSpc>
            </a:pPr>
            <a:r>
              <a:rPr lang="en-US" sz="2268">
                <a:solidFill>
                  <a:srgbClr val="FFFFFF"/>
                </a:solidFill>
                <a:latin typeface="Evolventa"/>
              </a:rPr>
              <a:t>2020 г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030800" y="4972630"/>
            <a:ext cx="1744027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2"/>
              </a:lnSpc>
            </a:pPr>
            <a:r>
              <a:rPr lang="en-US" sz="2368">
                <a:solidFill>
                  <a:srgbClr val="FFFFFF"/>
                </a:solidFill>
                <a:latin typeface="Evolventa"/>
              </a:rPr>
              <a:t>2021 г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040692" y="9470344"/>
            <a:ext cx="1744027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2"/>
              </a:lnSpc>
            </a:pPr>
            <a:r>
              <a:rPr lang="en-US" sz="2668">
                <a:solidFill>
                  <a:srgbClr val="FFFFFF"/>
                </a:solidFill>
                <a:latin typeface="Evolventa"/>
              </a:rPr>
              <a:t>165 491,5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122585" y="9470344"/>
            <a:ext cx="1744027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2"/>
              </a:lnSpc>
            </a:pPr>
            <a:r>
              <a:rPr lang="en-US" sz="2668">
                <a:solidFill>
                  <a:srgbClr val="FFFFFF"/>
                </a:solidFill>
                <a:latin typeface="Evolventa"/>
              </a:rPr>
              <a:t>179 876,76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93998" y="241919"/>
            <a:ext cx="1085486" cy="1083749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067745" y="241051"/>
            <a:ext cx="5734245" cy="28781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58758" y="745876"/>
            <a:ext cx="2435586" cy="24489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07899" y="745876"/>
            <a:ext cx="4692559" cy="237331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5400000">
            <a:off x="293998" y="3992955"/>
            <a:ext cx="1085486" cy="1083749"/>
            <a:chOff x="0" y="0"/>
            <a:chExt cx="6350000" cy="6339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3990612" y="4796399"/>
            <a:ext cx="5215796" cy="5244402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378615" y="4796399"/>
            <a:ext cx="3496268" cy="5244402"/>
            <a:chOff x="0" y="0"/>
            <a:chExt cx="6350000" cy="9525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6"/>
              <a:stretch>
                <a:fillRect l="-6371" r="-6371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909250" y="4828389"/>
            <a:ext cx="5778472" cy="3250350"/>
            <a:chOff x="0" y="0"/>
            <a:chExt cx="1128903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l="-9100" r="-9100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506703" y="1060994"/>
            <a:ext cx="5687641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Размещено</a:t>
            </a:r>
            <a:r>
              <a:rPr lang="en-US" sz="3068">
                <a:solidFill>
                  <a:srgbClr val="31356E"/>
                </a:solidFill>
                <a:latin typeface="Evolventa Bold"/>
              </a:rPr>
              <a:t>12</a:t>
            </a:r>
            <a:r>
              <a:rPr lang="en-US" sz="3068">
                <a:solidFill>
                  <a:srgbClr val="31356E"/>
                </a:solidFill>
                <a:latin typeface="Evolventa"/>
              </a:rPr>
              <a:t> баннеров социальной тематики</a:t>
            </a:r>
          </a:p>
          <a:p>
            <a:pPr>
              <a:lnSpc>
                <a:spcPts val="1402"/>
              </a:lnSpc>
            </a:pPr>
            <a:endParaRPr/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Изготовлено </a:t>
            </a:r>
            <a:r>
              <a:rPr lang="en-US" sz="3068">
                <a:solidFill>
                  <a:srgbClr val="31356E"/>
                </a:solidFill>
                <a:latin typeface="Evolventa Bold"/>
              </a:rPr>
              <a:t>5</a:t>
            </a:r>
            <a:r>
              <a:rPr lang="en-US" sz="3068">
                <a:solidFill>
                  <a:srgbClr val="31356E"/>
                </a:solidFill>
                <a:latin typeface="Evolventa"/>
              </a:rPr>
              <a:t> баннеров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00134" y="285716"/>
            <a:ext cx="11202392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42"/>
              </a:lnSpc>
            </a:pPr>
            <a:r>
              <a:rPr lang="en-US" sz="3368" dirty="0">
                <a:solidFill>
                  <a:srgbClr val="31356E"/>
                </a:solidFill>
                <a:latin typeface="Evolventa Bold"/>
              </a:rPr>
              <a:t>СОЦИАЛЬНАЯ РЕКЛАМА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8615" y="3915704"/>
            <a:ext cx="11202392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42"/>
              </a:lnSpc>
            </a:pPr>
            <a:r>
              <a:rPr lang="en-US" sz="3368">
                <a:solidFill>
                  <a:srgbClr val="31356E"/>
                </a:solidFill>
                <a:latin typeface="Evolventa Bold"/>
              </a:rPr>
              <a:t>ФУНКЦИОНИРОВАНИЕ АПК "БЕЗОПАСНЫЙ ГОРОД"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189703" y="5057775"/>
            <a:ext cx="6322641" cy="367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На балансе</a:t>
            </a:r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МКУ "МФЦ.Управление делами"</a:t>
            </a:r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 Bold"/>
              </a:rPr>
              <a:t>20</a:t>
            </a:r>
            <a:r>
              <a:rPr lang="en-US" sz="3068">
                <a:solidFill>
                  <a:srgbClr val="31356E"/>
                </a:solidFill>
                <a:latin typeface="Evolventa"/>
              </a:rPr>
              <a:t> камер видеонаблюдения</a:t>
            </a:r>
          </a:p>
          <a:p>
            <a:pPr>
              <a:lnSpc>
                <a:spcPts val="1282"/>
              </a:lnSpc>
            </a:pPr>
            <a:endParaRPr/>
          </a:p>
          <a:p>
            <a:pPr>
              <a:lnSpc>
                <a:spcPts val="1282"/>
              </a:lnSpc>
            </a:pPr>
            <a:endParaRPr/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В рамках программы "Комфортная городская среда" установлены </a:t>
            </a:r>
            <a:r>
              <a:rPr lang="en-US" sz="3068">
                <a:solidFill>
                  <a:srgbClr val="31356E"/>
                </a:solidFill>
                <a:latin typeface="Evolventa Bold"/>
              </a:rPr>
              <a:t>8</a:t>
            </a:r>
            <a:r>
              <a:rPr lang="en-US" sz="3068">
                <a:solidFill>
                  <a:srgbClr val="31356E"/>
                </a:solidFill>
                <a:latin typeface="Evolventa"/>
              </a:rPr>
              <a:t> новых камер</a:t>
            </a:r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на площади Революции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123462" y="8239125"/>
            <a:ext cx="5350050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Функционирует система экстренного оповещения населения</a:t>
            </a:r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в чрезвычайных ситуациях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93998" y="241919"/>
            <a:ext cx="1085486" cy="1083749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09096" y="783794"/>
            <a:ext cx="2051108" cy="206235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293998" y="3948155"/>
            <a:ext cx="1085486" cy="1083749"/>
            <a:chOff x="0" y="0"/>
            <a:chExt cx="6350000" cy="6339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4188198" y="4686300"/>
            <a:ext cx="5225309" cy="5253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90154" y="340852"/>
            <a:ext cx="3183358" cy="3183358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78615" y="7463463"/>
            <a:ext cx="3412518" cy="2476804"/>
            <a:chOff x="0" y="0"/>
            <a:chExt cx="2899410" cy="2104390"/>
          </a:xfrm>
        </p:grpSpPr>
        <p:sp>
          <p:nvSpPr>
            <p:cNvPr id="10" name="Freeform 10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5"/>
              <a:stretch>
                <a:fillRect t="-8936" b="-8936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78615" y="4686300"/>
            <a:ext cx="3412518" cy="2476804"/>
            <a:chOff x="0" y="0"/>
            <a:chExt cx="2899410" cy="2104390"/>
          </a:xfrm>
        </p:grpSpPr>
        <p:sp>
          <p:nvSpPr>
            <p:cNvPr id="12" name="Freeform 12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6"/>
              <a:stretch>
                <a:fillRect l="-5316" t="-4044" b="-4865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175113" y="4686300"/>
            <a:ext cx="3502645" cy="5253967"/>
            <a:chOff x="0" y="0"/>
            <a:chExt cx="6350000" cy="9525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7"/>
              <a:stretch>
                <a:fillRect l="-4084" r="-4084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593825" y="942935"/>
            <a:ext cx="10314069" cy="25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 Bold"/>
              </a:rPr>
              <a:t>895</a:t>
            </a:r>
            <a:r>
              <a:rPr lang="en-US" sz="3068">
                <a:solidFill>
                  <a:srgbClr val="31356E"/>
                </a:solidFill>
                <a:latin typeface="Evolventa"/>
              </a:rPr>
              <a:t> запросов от физических и юридических лиц,</a:t>
            </a:r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       в том числе</a:t>
            </a:r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 Bold"/>
              </a:rPr>
              <a:t>674</a:t>
            </a:r>
            <a:r>
              <a:rPr lang="en-US" sz="3068">
                <a:solidFill>
                  <a:srgbClr val="31356E"/>
                </a:solidFill>
                <a:latin typeface="Evolventa"/>
              </a:rPr>
              <a:t> запроса социально-правового характера</a:t>
            </a:r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 Bold"/>
              </a:rPr>
              <a:t>219</a:t>
            </a:r>
            <a:r>
              <a:rPr lang="en-US" sz="3068">
                <a:solidFill>
                  <a:srgbClr val="31356E"/>
                </a:solidFill>
                <a:latin typeface="Evolventa"/>
              </a:rPr>
              <a:t> тематических запросов</a:t>
            </a:r>
          </a:p>
          <a:p>
            <a:pPr>
              <a:lnSpc>
                <a:spcPts val="1282"/>
              </a:lnSpc>
            </a:pPr>
            <a:endParaRPr/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  </a:t>
            </a:r>
            <a:r>
              <a:rPr lang="en-US" sz="3068">
                <a:solidFill>
                  <a:srgbClr val="31356E"/>
                </a:solidFill>
                <a:latin typeface="Evolventa Bold"/>
              </a:rPr>
              <a:t>90</a:t>
            </a:r>
            <a:r>
              <a:rPr lang="en-US" sz="3068">
                <a:solidFill>
                  <a:srgbClr val="31356E"/>
                </a:solidFill>
                <a:latin typeface="Evolventa"/>
              </a:rPr>
              <a:t> единиц документов принято на хранение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00134" y="285716"/>
            <a:ext cx="11202392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42"/>
              </a:lnSpc>
            </a:pPr>
            <a:r>
              <a:rPr lang="en-US" sz="3368" dirty="0">
                <a:solidFill>
                  <a:srgbClr val="31356E"/>
                </a:solidFill>
                <a:latin typeface="Evolventa Bold"/>
              </a:rPr>
              <a:t>ДЕЯТЕЛЬНОСТЬ РАЙОННОГО АРХИВА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8615" y="3870904"/>
            <a:ext cx="15329892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42"/>
              </a:lnSpc>
            </a:pPr>
            <a:r>
              <a:rPr lang="en-US" sz="3368">
                <a:solidFill>
                  <a:srgbClr val="31356E"/>
                </a:solidFill>
                <a:latin typeface="Evolventa Bold"/>
              </a:rPr>
              <a:t>ДЛЯ ГРАЖДАН С ОГРАНИЧЕННЫМИ ВОЗМОЖНОСТЯМИ ЗДОРОВЬЯ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17321" y="4818547"/>
            <a:ext cx="8592371" cy="2644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80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Выделенная зона приема граждан</a:t>
            </a:r>
          </a:p>
          <a:p>
            <a:pPr>
              <a:lnSpc>
                <a:spcPts val="4080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с ограниченными возможностями здоровья на 1 этаже здания администрации</a:t>
            </a:r>
          </a:p>
          <a:p>
            <a:pPr>
              <a:lnSpc>
                <a:spcPts val="4080"/>
              </a:lnSpc>
            </a:pPr>
            <a:endParaRPr/>
          </a:p>
          <a:p>
            <a:pPr>
              <a:lnSpc>
                <a:spcPts val="4080"/>
              </a:lnSpc>
            </a:pPr>
            <a:endParaRPr/>
          </a:p>
        </p:txBody>
      </p:sp>
      <p:sp>
        <p:nvSpPr>
          <p:cNvPr id="19" name="TextBox 19"/>
          <p:cNvSpPr txBox="1"/>
          <p:nvPr/>
        </p:nvSpPr>
        <p:spPr>
          <a:xfrm>
            <a:off x="5731207" y="7845635"/>
            <a:ext cx="8003443" cy="2094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88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Стоянки для автомобилей инвалидов</a:t>
            </a:r>
          </a:p>
          <a:p>
            <a:pPr algn="r">
              <a:lnSpc>
                <a:spcPts val="3988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у здания администрации и</a:t>
            </a:r>
          </a:p>
          <a:p>
            <a:pPr algn="r">
              <a:lnSpc>
                <a:spcPts val="3988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здания МФЦ </a:t>
            </a:r>
          </a:p>
          <a:p>
            <a:pPr algn="r">
              <a:lnSpc>
                <a:spcPts val="3988"/>
              </a:lnSpc>
            </a:pPr>
            <a:endParaRPr/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93895" y="242022"/>
            <a:ext cx="1213779" cy="1211837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661943" y="523875"/>
            <a:ext cx="3534886" cy="35542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7728385" y="4078148"/>
            <a:ext cx="5830144" cy="58621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23601" r="23760" b="1093"/>
          <a:stretch>
            <a:fillRect/>
          </a:stretch>
        </p:blipFill>
        <p:spPr>
          <a:xfrm>
            <a:off x="13134661" y="241051"/>
            <a:ext cx="4661102" cy="427649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294866" y="4078148"/>
            <a:ext cx="8076776" cy="5862119"/>
            <a:chOff x="0" y="0"/>
            <a:chExt cx="2899410" cy="2104390"/>
          </a:xfrm>
        </p:grpSpPr>
        <p:sp>
          <p:nvSpPr>
            <p:cNvPr id="8" name="Freeform 8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5"/>
              <a:stretch>
                <a:fillRect t="-1704" b="-1704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506703" y="202587"/>
            <a:ext cx="8916392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42"/>
              </a:lnSpc>
            </a:pPr>
            <a:r>
              <a:rPr lang="en-US" sz="3368">
                <a:solidFill>
                  <a:srgbClr val="31356E"/>
                </a:solidFill>
                <a:latin typeface="Evolventa Bold"/>
              </a:rPr>
              <a:t>ФУНКЦИОНИРОВАНИЕ  ЕДДС И</a:t>
            </a:r>
          </a:p>
          <a:p>
            <a:pPr>
              <a:lnSpc>
                <a:spcPts val="4042"/>
              </a:lnSpc>
            </a:pPr>
            <a:r>
              <a:rPr lang="en-US" sz="3368">
                <a:solidFill>
                  <a:srgbClr val="31356E"/>
                </a:solidFill>
                <a:latin typeface="Evolventa Bold"/>
              </a:rPr>
              <a:t>РАЗВИТИЕ СИСТЕМЫ 112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26641" y="4648200"/>
            <a:ext cx="10712877" cy="461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Работа системы МКА ЖКХ</a:t>
            </a:r>
          </a:p>
          <a:p>
            <a:pPr algn="just">
              <a:lnSpc>
                <a:spcPts val="2602"/>
              </a:lnSpc>
            </a:pPr>
            <a:endParaRPr/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Мониторинг аварий и инцидентов в жилищно-коммунальном хозяйстве района.</a:t>
            </a:r>
          </a:p>
          <a:p>
            <a:pPr>
              <a:lnSpc>
                <a:spcPts val="3682"/>
              </a:lnSpc>
            </a:pPr>
            <a:endParaRPr/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Использование системы дистанционного мониторинга лесных пожаров</a:t>
            </a:r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/ИСДМ-РОСЛЕСХОЗ/,</a:t>
            </a:r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мобильного приложения "термические точки"</a:t>
            </a:r>
          </a:p>
          <a:p>
            <a:pPr algn="just">
              <a:lnSpc>
                <a:spcPts val="3682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1506703" y="1595437"/>
            <a:ext cx="10712877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22"/>
              </a:lnSpc>
            </a:pPr>
            <a:r>
              <a:rPr lang="en-US" sz="3268">
                <a:solidFill>
                  <a:srgbClr val="31356E"/>
                </a:solidFill>
                <a:latin typeface="Evolventa"/>
              </a:rPr>
              <a:t>Получено и обработано за год</a:t>
            </a:r>
          </a:p>
          <a:p>
            <a:pPr algn="just">
              <a:lnSpc>
                <a:spcPts val="3922"/>
              </a:lnSpc>
            </a:pPr>
            <a:r>
              <a:rPr lang="en-US" sz="3268">
                <a:solidFill>
                  <a:srgbClr val="31356E"/>
                </a:solidFill>
                <a:latin typeface="Evolventa Bold"/>
              </a:rPr>
              <a:t>310</a:t>
            </a:r>
            <a:r>
              <a:rPr lang="en-US" sz="3268">
                <a:solidFill>
                  <a:srgbClr val="31356E"/>
                </a:solidFill>
                <a:latin typeface="Evolventa"/>
              </a:rPr>
              <a:t> обращений  на систему 112</a:t>
            </a:r>
          </a:p>
          <a:p>
            <a:pPr algn="just">
              <a:lnSpc>
                <a:spcPts val="3682"/>
              </a:lnSpc>
            </a:pPr>
            <a:endParaRPr/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06375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7173568">
            <a:off x="4159579" y="1795059"/>
            <a:ext cx="18947486" cy="1112519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515312" y="7144556"/>
            <a:ext cx="3628688" cy="3142444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4666017" y="0"/>
            <a:ext cx="3621983" cy="3616188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012139" y="7283811"/>
            <a:ext cx="9807782" cy="2647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27"/>
              </a:lnSpc>
            </a:pPr>
            <a:r>
              <a:rPr lang="en-US" sz="7856">
                <a:solidFill>
                  <a:srgbClr val="31356E"/>
                </a:solidFill>
                <a:latin typeface="Evolventa Bold"/>
              </a:rPr>
              <a:t>ВОЕННО-УЧЕТНЫЙ СТОЛ</a:t>
            </a: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94145" y="241773"/>
            <a:ext cx="901964" cy="900521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9953746" y="0"/>
            <a:ext cx="8334254" cy="10287000"/>
          </a:xfrm>
          <a:prstGeom prst="rect">
            <a:avLst/>
          </a:prstGeom>
          <a:solidFill>
            <a:srgbClr val="004AAD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99254" y="4554736"/>
            <a:ext cx="9719550" cy="64797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953746" y="695340"/>
            <a:ext cx="8187991" cy="9286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ВОЕННО-УЧЕТНЫЙ СТОЛ</a:t>
            </a:r>
          </a:p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ПРИВОЛЖСКОГО ГОРОДСКОГО ПОСЕЛЕНИЯ</a:t>
            </a:r>
          </a:p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ЗАНЯЛ</a:t>
            </a:r>
          </a:p>
          <a:p>
            <a:pPr>
              <a:lnSpc>
                <a:spcPts val="4393"/>
              </a:lnSpc>
            </a:pPr>
            <a:endParaRPr/>
          </a:p>
          <a:p>
            <a:pPr algn="ctr">
              <a:lnSpc>
                <a:spcPts val="6317"/>
              </a:lnSpc>
            </a:pPr>
            <a:r>
              <a:rPr lang="en-US" sz="4268">
                <a:solidFill>
                  <a:srgbClr val="FFFFFF"/>
                </a:solidFill>
                <a:latin typeface="Evolventa Bold"/>
              </a:rPr>
              <a:t>1 МЕСТО</a:t>
            </a:r>
          </a:p>
          <a:p>
            <a:pPr algn="ctr">
              <a:lnSpc>
                <a:spcPts val="6317"/>
              </a:lnSpc>
            </a:pPr>
            <a:endParaRPr/>
          </a:p>
          <a:p>
            <a:pPr algn="ctr">
              <a:lnSpc>
                <a:spcPts val="6317"/>
              </a:lnSpc>
            </a:pPr>
            <a:r>
              <a:rPr lang="en-US" sz="4268">
                <a:solidFill>
                  <a:srgbClr val="FFFFFF"/>
                </a:solidFill>
                <a:latin typeface="Evolventa"/>
              </a:rPr>
              <a:t>В СМОТРЕ-КОНКУРСЕ</a:t>
            </a:r>
          </a:p>
          <a:p>
            <a:pPr algn="ctr">
              <a:lnSpc>
                <a:spcPts val="6317"/>
              </a:lnSpc>
            </a:pPr>
            <a:r>
              <a:rPr lang="en-US" sz="4268">
                <a:solidFill>
                  <a:srgbClr val="FFFFFF"/>
                </a:solidFill>
                <a:latin typeface="Evolventa"/>
              </a:rPr>
              <a:t>НА ЛУЧШУЮ ОРГАНИЗАЦИЮ</a:t>
            </a:r>
          </a:p>
          <a:p>
            <a:pPr algn="ctr">
              <a:lnSpc>
                <a:spcPts val="6317"/>
              </a:lnSpc>
            </a:pPr>
            <a:r>
              <a:rPr lang="en-US" sz="4268">
                <a:solidFill>
                  <a:srgbClr val="FFFFFF"/>
                </a:solidFill>
                <a:latin typeface="Evolventa"/>
              </a:rPr>
              <a:t>ОСУЩЕСТВЛЕНИЯ ВОИНСКОГО УЧЁТА</a:t>
            </a:r>
          </a:p>
          <a:p>
            <a:pPr>
              <a:lnSpc>
                <a:spcPts val="4393"/>
              </a:lnSpc>
            </a:pPr>
            <a:endParaRPr/>
          </a:p>
          <a:p>
            <a:pPr>
              <a:lnSpc>
                <a:spcPts val="4393"/>
              </a:lnSpc>
            </a:pPr>
            <a:endParaRPr/>
          </a:p>
          <a:p>
            <a:pPr>
              <a:lnSpc>
                <a:spcPts val="4393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1214382" y="285716"/>
            <a:ext cx="8484754" cy="61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  <a:spcBef>
                <a:spcPct val="0"/>
              </a:spcBef>
            </a:pPr>
            <a:r>
              <a:rPr lang="en-US" sz="2968" dirty="0">
                <a:solidFill>
                  <a:srgbClr val="002F42"/>
                </a:solidFill>
                <a:latin typeface="Evolventa"/>
              </a:rPr>
              <a:t>НА ПЕРВИЧНОМ ВОИНСКОМ УЧЁТЕ СОСТОЯТ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57324" y="928658"/>
            <a:ext cx="6266460" cy="74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</a:pPr>
            <a:r>
              <a:rPr lang="en-US" sz="4301" spc="64" dirty="0">
                <a:solidFill>
                  <a:srgbClr val="004AAD"/>
                </a:solidFill>
                <a:latin typeface="Evolventa Bold"/>
              </a:rPr>
              <a:t>3307 </a:t>
            </a:r>
            <a:r>
              <a:rPr lang="en-US" sz="4301" spc="64" dirty="0" err="1">
                <a:solidFill>
                  <a:srgbClr val="004AAD"/>
                </a:solidFill>
                <a:latin typeface="Evolventa Bold"/>
              </a:rPr>
              <a:t>чел</a:t>
            </a:r>
            <a:r>
              <a:rPr lang="en-US" sz="4301" spc="64" dirty="0">
                <a:solidFill>
                  <a:srgbClr val="004AAD"/>
                </a:solidFill>
                <a:latin typeface="Evolventa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4866" y="1722726"/>
            <a:ext cx="9385275" cy="2675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 dirty="0">
                <a:solidFill>
                  <a:srgbClr val="002F42"/>
                </a:solidFill>
                <a:latin typeface="Evolventa Bold"/>
              </a:rPr>
              <a:t>  270</a:t>
            </a:r>
            <a:r>
              <a:rPr lang="en-US" sz="2968" dirty="0">
                <a:solidFill>
                  <a:srgbClr val="002F42"/>
                </a:solidFill>
                <a:latin typeface="Evolventa"/>
              </a:rPr>
              <a:t> ПОДЛЕЖАЩИХ ПРИЗЫВУ</a:t>
            </a:r>
          </a:p>
          <a:p>
            <a:pPr>
              <a:lnSpc>
                <a:spcPts val="1581"/>
              </a:lnSpc>
            </a:pPr>
            <a:endParaRPr/>
          </a:p>
          <a:p>
            <a:pPr>
              <a:lnSpc>
                <a:spcPts val="4393"/>
              </a:lnSpc>
            </a:pPr>
            <a:r>
              <a:rPr lang="en-US" sz="2968" dirty="0">
                <a:solidFill>
                  <a:srgbClr val="002F42"/>
                </a:solidFill>
                <a:latin typeface="Evolventa"/>
              </a:rPr>
              <a:t>    </a:t>
            </a:r>
            <a:r>
              <a:rPr lang="en-US" sz="2968" dirty="0">
                <a:solidFill>
                  <a:srgbClr val="002F42"/>
                </a:solidFill>
                <a:latin typeface="Evolventa Bold"/>
              </a:rPr>
              <a:t>78</a:t>
            </a:r>
            <a:r>
              <a:rPr lang="en-US" sz="2968" dirty="0">
                <a:solidFill>
                  <a:srgbClr val="002F42"/>
                </a:solidFill>
                <a:latin typeface="Evolventa"/>
              </a:rPr>
              <a:t> ОФИЦЕРОВ ЗАПАСА</a:t>
            </a:r>
          </a:p>
          <a:p>
            <a:pPr>
              <a:lnSpc>
                <a:spcPts val="1581"/>
              </a:lnSpc>
            </a:pPr>
            <a:endParaRPr/>
          </a:p>
          <a:p>
            <a:pPr>
              <a:lnSpc>
                <a:spcPts val="4393"/>
              </a:lnSpc>
            </a:pPr>
            <a:r>
              <a:rPr lang="en-US" sz="2968" dirty="0">
                <a:solidFill>
                  <a:srgbClr val="002F42"/>
                </a:solidFill>
                <a:latin typeface="Evolventa Bold"/>
              </a:rPr>
              <a:t>2959</a:t>
            </a:r>
            <a:r>
              <a:rPr lang="en-US" sz="2968" dirty="0">
                <a:solidFill>
                  <a:srgbClr val="002F42"/>
                </a:solidFill>
                <a:latin typeface="Evolventa"/>
              </a:rPr>
              <a:t> ПРАПОРЩИКОВ, МИЧМАНОВ, СЕРЖАНТОВ,</a:t>
            </a:r>
          </a:p>
          <a:p>
            <a:pPr>
              <a:lnSpc>
                <a:spcPts val="4393"/>
              </a:lnSpc>
              <a:spcBef>
                <a:spcPct val="0"/>
              </a:spcBef>
            </a:pPr>
            <a:r>
              <a:rPr lang="en-US" sz="2968" dirty="0">
                <a:solidFill>
                  <a:srgbClr val="002F42"/>
                </a:solidFill>
                <a:latin typeface="Evolventa"/>
              </a:rPr>
              <a:t>         СТАРШИН, СОЛДАТ И МАТРОСОВ ЗАПАСА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58144" y="4736851"/>
            <a:ext cx="4521998" cy="1723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002F42"/>
                </a:solidFill>
                <a:latin typeface="Evolventa"/>
              </a:rPr>
              <a:t>ИЗ НИХ</a:t>
            </a:r>
          </a:p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002F42"/>
                </a:solidFill>
                <a:latin typeface="Evolventa"/>
              </a:rPr>
              <a:t>НА ОБЩЕМ</a:t>
            </a:r>
          </a:p>
          <a:p>
            <a:pPr algn="ctr">
              <a:lnSpc>
                <a:spcPts val="4393"/>
              </a:lnSpc>
              <a:spcBef>
                <a:spcPct val="0"/>
              </a:spcBef>
            </a:pPr>
            <a:r>
              <a:rPr lang="en-US" sz="2968">
                <a:solidFill>
                  <a:srgbClr val="002F42"/>
                </a:solidFill>
                <a:latin typeface="Evolventa"/>
              </a:rPr>
              <a:t>ВОИНСКОМ УЧЁТЕ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34510" y="7071891"/>
            <a:ext cx="4145632" cy="1723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93"/>
              </a:lnSpc>
            </a:pPr>
            <a:endParaRPr/>
          </a:p>
          <a:p>
            <a:pPr algn="just">
              <a:lnSpc>
                <a:spcPts val="4393"/>
              </a:lnSpc>
            </a:pPr>
            <a:r>
              <a:rPr lang="en-US" sz="2968">
                <a:solidFill>
                  <a:srgbClr val="002F42"/>
                </a:solidFill>
                <a:latin typeface="Evolventa"/>
              </a:rPr>
              <a:t>НА СПЕЦИАЛЬНОМ</a:t>
            </a:r>
          </a:p>
          <a:p>
            <a:pPr algn="just">
              <a:lnSpc>
                <a:spcPts val="4393"/>
              </a:lnSpc>
              <a:spcBef>
                <a:spcPct val="0"/>
              </a:spcBef>
            </a:pPr>
            <a:r>
              <a:rPr lang="en-US" sz="2968">
                <a:solidFill>
                  <a:srgbClr val="002F42"/>
                </a:solidFill>
                <a:latin typeface="Evolventa"/>
              </a:rPr>
              <a:t>ВОИНСКОМ УЧЁТЕ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84007" y="6493391"/>
            <a:ext cx="3646638" cy="74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</a:pPr>
            <a:r>
              <a:rPr lang="en-US" sz="4301" spc="64">
                <a:solidFill>
                  <a:srgbClr val="004AAD"/>
                </a:solidFill>
                <a:latin typeface="Evolventa Bold"/>
              </a:rPr>
              <a:t>2725 чел.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84007" y="8835700"/>
            <a:ext cx="3646638" cy="74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</a:pPr>
            <a:r>
              <a:rPr lang="en-US" sz="4301" spc="64">
                <a:solidFill>
                  <a:srgbClr val="004AAD"/>
                </a:solidFill>
                <a:latin typeface="Evolventa Bold"/>
              </a:rPr>
              <a:t>234 чел.</a:t>
            </a: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20221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7173568">
            <a:off x="4159579" y="1795059"/>
            <a:ext cx="18947486" cy="1112519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515312" y="7144556"/>
            <a:ext cx="3628688" cy="3142444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4666017" y="0"/>
            <a:ext cx="3621983" cy="3616188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012139" y="6088604"/>
            <a:ext cx="9807782" cy="3842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27"/>
              </a:lnSpc>
            </a:pPr>
            <a:r>
              <a:rPr lang="en-US" sz="7856">
                <a:solidFill>
                  <a:srgbClr val="31356E"/>
                </a:solidFill>
                <a:latin typeface="Evolventa Bold"/>
              </a:rPr>
              <a:t>БЕСПЛАТНАЯ ЮРИДИЧЕСКАЯ ПОМОЩЬ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09196" y="0"/>
            <a:ext cx="15460478" cy="10306985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558592" y="7568663"/>
            <a:ext cx="3138957" cy="2718337"/>
            <a:chOff x="0" y="0"/>
            <a:chExt cx="6350000" cy="5499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388650" y="5143500"/>
            <a:ext cx="6820547" cy="3521906"/>
            <a:chOff x="0" y="0"/>
            <a:chExt cx="9094062" cy="4695875"/>
          </a:xfrm>
        </p:grpSpPr>
        <p:sp>
          <p:nvSpPr>
            <p:cNvPr id="6" name="TextBox 6"/>
            <p:cNvSpPr txBox="1"/>
            <p:nvPr/>
          </p:nvSpPr>
          <p:spPr>
            <a:xfrm>
              <a:off x="0" y="20955"/>
              <a:ext cx="9094062" cy="1731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90"/>
                </a:lnSpc>
                <a:spcBef>
                  <a:spcPct val="0"/>
                </a:spcBef>
              </a:pPr>
              <a:r>
                <a:rPr lang="en-US" sz="2825">
                  <a:solidFill>
                    <a:srgbClr val="31356E"/>
                  </a:solidFill>
                  <a:latin typeface="Raleway Bold"/>
                </a:rPr>
                <a:t>«Печатный двор» помогает клиентам повысить уровень маркетинга и выделиться на фоне конкурентов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444165"/>
              <a:ext cx="9094062" cy="2251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242424"/>
                  </a:solidFill>
                  <a:latin typeface="Raleway"/>
                </a:rPr>
                <a:t>Легко создавайте и удивляйте всех с презентациями Canva. Выбирайте из более тысячи профессиональных шаблонов, созданных для любой цели и темы.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88650" y="1612069"/>
            <a:ext cx="11623905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31356E"/>
                </a:solidFill>
                <a:latin typeface="Raleway"/>
              </a:rPr>
              <a:t>отзывы клиентов</a:t>
            </a:r>
          </a:p>
        </p:txBody>
      </p:sp>
      <p:sp>
        <p:nvSpPr>
          <p:cNvPr id="9" name="AutoShape 9"/>
          <p:cNvSpPr/>
          <p:nvPr/>
        </p:nvSpPr>
        <p:spPr>
          <a:xfrm rot="7186307">
            <a:off x="-3533341" y="-3928443"/>
            <a:ext cx="18822226" cy="1375109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0" name="TextBox 10"/>
          <p:cNvSpPr txBox="1"/>
          <p:nvPr/>
        </p:nvSpPr>
        <p:spPr>
          <a:xfrm>
            <a:off x="1714448" y="285716"/>
            <a:ext cx="14964767" cy="1255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2"/>
              </a:lnSpc>
            </a:pPr>
            <a:r>
              <a:rPr lang="en-US" sz="3668" dirty="0">
                <a:solidFill>
                  <a:srgbClr val="31356E"/>
                </a:solidFill>
                <a:latin typeface="Evolventa"/>
              </a:rPr>
              <a:t>БЕСПЛАТНАЯ ЮРИДИЧЕСКАЯ ПОМОЩЬ</a:t>
            </a:r>
          </a:p>
          <a:p>
            <a:pPr>
              <a:lnSpc>
                <a:spcPts val="4878"/>
              </a:lnSpc>
            </a:pPr>
            <a:r>
              <a:rPr lang="en-US" sz="3668" dirty="0">
                <a:solidFill>
                  <a:srgbClr val="31356E"/>
                </a:solidFill>
                <a:latin typeface="Evolventa"/>
              </a:rPr>
              <a:t>ОКАЗАНА  </a:t>
            </a:r>
            <a:r>
              <a:rPr lang="en-US" sz="3668" dirty="0">
                <a:solidFill>
                  <a:srgbClr val="31356E"/>
                </a:solidFill>
                <a:latin typeface="Evolventa Bold"/>
              </a:rPr>
              <a:t>4</a:t>
            </a:r>
            <a:r>
              <a:rPr lang="en-US" sz="3668" dirty="0">
                <a:solidFill>
                  <a:srgbClr val="31356E"/>
                </a:solidFill>
                <a:latin typeface="Evolventa"/>
              </a:rPr>
              <a:t>   ГРАЖДАНАМ</a:t>
            </a:r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293762" y="242155"/>
            <a:ext cx="1380543" cy="1378334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673201" y="2508187"/>
            <a:ext cx="10202267" cy="6278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368">
                <a:solidFill>
                  <a:srgbClr val="31356E"/>
                </a:solidFill>
                <a:latin typeface="Evolventa"/>
              </a:rPr>
              <a:t>МАЛОИМУЩИЕ ГРАЖДАНЕ</a:t>
            </a:r>
          </a:p>
          <a:p>
            <a:pPr>
              <a:lnSpc>
                <a:spcPts val="4479"/>
              </a:lnSpc>
            </a:pPr>
            <a:endParaRPr/>
          </a:p>
          <a:p>
            <a:pPr>
              <a:lnSpc>
                <a:spcPts val="4479"/>
              </a:lnSpc>
            </a:pPr>
            <a:r>
              <a:rPr lang="en-US" sz="3368">
                <a:solidFill>
                  <a:srgbClr val="31356E"/>
                </a:solidFill>
                <a:latin typeface="Evolventa"/>
              </a:rPr>
              <a:t>ДЕТИ-ИНВАЛИДЫ, ДЕТИ-СИРОТЫ, ОСТАВШИЕСЯ БЕЗ ПОПЕЧЕНИЯ РОДИТЕЛЕЙ, ЛИЦА ИЗ ЧИСЛА ДЕТЕЙ-СИРОТ,</a:t>
            </a:r>
          </a:p>
          <a:p>
            <a:pPr>
              <a:lnSpc>
                <a:spcPts val="4479"/>
              </a:lnSpc>
            </a:pPr>
            <a:r>
              <a:rPr lang="en-US" sz="3368">
                <a:solidFill>
                  <a:srgbClr val="31356E"/>
                </a:solidFill>
                <a:latin typeface="Evolventa"/>
              </a:rPr>
              <a:t>ОСТАВШИХСЯ БЕЗ ПОПЕЧЕНИЯ РОДИТЕЛЕЙ</a:t>
            </a:r>
          </a:p>
          <a:p>
            <a:pPr>
              <a:lnSpc>
                <a:spcPts val="4479"/>
              </a:lnSpc>
            </a:pPr>
            <a:endParaRPr/>
          </a:p>
          <a:p>
            <a:pPr>
              <a:lnSpc>
                <a:spcPts val="4479"/>
              </a:lnSpc>
            </a:pPr>
            <a:r>
              <a:rPr lang="en-US" sz="3368">
                <a:solidFill>
                  <a:srgbClr val="31356E"/>
                </a:solidFill>
                <a:latin typeface="Evolventa"/>
              </a:rPr>
              <a:t>ГРАЖДАНЕ, КОТОРЫМ ПРАВО НА ПОЛУЧЕНИЕ БЕСПЛАТНОЙ ЮРИДИЧЕСКОЙ ПОМОЩИ ПРЕДОСТАВЛЕНО В СООТВЕТСТВИИ</a:t>
            </a:r>
          </a:p>
          <a:p>
            <a:pPr>
              <a:lnSpc>
                <a:spcPts val="4479"/>
              </a:lnSpc>
            </a:pPr>
            <a:r>
              <a:rPr lang="en-US" sz="3368">
                <a:solidFill>
                  <a:srgbClr val="31356E"/>
                </a:solidFill>
                <a:latin typeface="Evolventa"/>
              </a:rPr>
              <a:t>С ЗАКОНАМИ СУБЪЕКТОВ РФ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4034" y="2453386"/>
            <a:ext cx="649065" cy="87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 spc="75">
                <a:solidFill>
                  <a:srgbClr val="004AAD"/>
                </a:solidFill>
                <a:latin typeface="Evolventa Bold"/>
              </a:rPr>
              <a:t>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4034" y="3642178"/>
            <a:ext cx="649065" cy="87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 spc="75">
                <a:solidFill>
                  <a:srgbClr val="004AAD"/>
                </a:solidFill>
                <a:latin typeface="Evolventa Bold"/>
              </a:rPr>
              <a:t>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84034" y="6410733"/>
            <a:ext cx="649065" cy="87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 spc="75">
                <a:solidFill>
                  <a:srgbClr val="004AAD"/>
                </a:solidFill>
                <a:latin typeface="Evolventa Bold"/>
              </a:rPr>
              <a:t>1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57197" y="0"/>
            <a:ext cx="1544015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7173568">
            <a:off x="4159579" y="1795059"/>
            <a:ext cx="18947486" cy="1112519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515312" y="7144556"/>
            <a:ext cx="3628688" cy="3142444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4666017" y="0"/>
            <a:ext cx="3621983" cy="3616188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012139" y="6088604"/>
            <a:ext cx="9807782" cy="3842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27"/>
              </a:lnSpc>
            </a:pPr>
            <a:r>
              <a:rPr lang="en-US" sz="7856">
                <a:solidFill>
                  <a:srgbClr val="31356E"/>
                </a:solidFill>
                <a:latin typeface="Evolventa Bold"/>
              </a:rPr>
              <a:t>РАБОТА</a:t>
            </a:r>
          </a:p>
          <a:p>
            <a:pPr algn="r">
              <a:lnSpc>
                <a:spcPts val="9427"/>
              </a:lnSpc>
            </a:pPr>
            <a:r>
              <a:rPr lang="en-US" sz="7856">
                <a:solidFill>
                  <a:srgbClr val="31356E"/>
                </a:solidFill>
                <a:latin typeface="Evolventa Bold"/>
              </a:rPr>
              <a:t>С ОБРАЩЕНИЯМИ ГРАЖДАН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595211">
            <a:off x="-2796758" y="-351090"/>
            <a:ext cx="16954101" cy="13910932"/>
          </a:xfrm>
          <a:prstGeom prst="rect">
            <a:avLst/>
          </a:prstGeom>
          <a:solidFill>
            <a:srgbClr val="004AAD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8682583" y="269712"/>
            <a:ext cx="9570748" cy="119093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426" b="50394"/>
          <a:stretch>
            <a:fillRect/>
          </a:stretch>
        </p:blipFill>
        <p:spPr>
          <a:xfrm>
            <a:off x="0" y="793272"/>
            <a:ext cx="6837870" cy="32944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47558" b="67659"/>
          <a:stretch>
            <a:fillRect/>
          </a:stretch>
        </p:blipFill>
        <p:spPr>
          <a:xfrm>
            <a:off x="-2821174" y="6918910"/>
            <a:ext cx="6006453" cy="37041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5670" y="350887"/>
            <a:ext cx="9446634" cy="944663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499333" y="1320215"/>
            <a:ext cx="2346054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2"/>
              </a:lnSpc>
            </a:pPr>
            <a:r>
              <a:rPr lang="en-US" sz="2568">
                <a:solidFill>
                  <a:srgbClr val="31356E"/>
                </a:solidFill>
                <a:latin typeface="Evolventa"/>
              </a:rPr>
              <a:t>ЛИЧНЫЙ ПРИЕМ </a:t>
            </a:r>
          </a:p>
          <a:p>
            <a:pPr algn="ctr">
              <a:lnSpc>
                <a:spcPts val="3082"/>
              </a:lnSpc>
            </a:pPr>
            <a:r>
              <a:rPr lang="en-US" sz="2568">
                <a:solidFill>
                  <a:srgbClr val="31356E"/>
                </a:solidFill>
                <a:latin typeface="Evolventa Bold"/>
              </a:rPr>
              <a:t>13</a:t>
            </a:r>
            <a:r>
              <a:rPr lang="en-US" sz="2568">
                <a:solidFill>
                  <a:srgbClr val="31356E"/>
                </a:solidFill>
                <a:latin typeface="Evolventa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4490" y="3425741"/>
            <a:ext cx="3228370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2"/>
              </a:lnSpc>
            </a:pPr>
            <a:r>
              <a:rPr lang="en-US" sz="2568">
                <a:solidFill>
                  <a:srgbClr val="31356E"/>
                </a:solidFill>
                <a:latin typeface="Evolventa"/>
              </a:rPr>
              <a:t>ПИСЬМЕННЫЕ ОБРАЩЕНИЯ </a:t>
            </a:r>
          </a:p>
          <a:p>
            <a:pPr algn="ctr">
              <a:lnSpc>
                <a:spcPts val="3082"/>
              </a:lnSpc>
            </a:pPr>
            <a:r>
              <a:rPr lang="en-US" sz="2568">
                <a:solidFill>
                  <a:srgbClr val="31356E"/>
                </a:solidFill>
                <a:latin typeface="Evolventa Bold"/>
              </a:rPr>
              <a:t>1077</a:t>
            </a:r>
            <a:r>
              <a:rPr lang="en-US" sz="2568">
                <a:solidFill>
                  <a:srgbClr val="31356E"/>
                </a:solidFill>
                <a:latin typeface="Evolventa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98987" y="1320215"/>
            <a:ext cx="2837344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2"/>
              </a:lnSpc>
            </a:pPr>
            <a:r>
              <a:rPr lang="en-US" sz="2568">
                <a:solidFill>
                  <a:srgbClr val="31356E"/>
                </a:solidFill>
                <a:latin typeface="Evolventa"/>
              </a:rPr>
              <a:t>ОБЩЕСТВЕННЫЙ СОВЕТ </a:t>
            </a:r>
          </a:p>
          <a:p>
            <a:pPr algn="ctr">
              <a:lnSpc>
                <a:spcPts val="3082"/>
              </a:lnSpc>
            </a:pPr>
            <a:r>
              <a:rPr lang="en-US" sz="2568">
                <a:solidFill>
                  <a:srgbClr val="31356E"/>
                </a:solidFill>
                <a:latin typeface="Evolventa Bold"/>
              </a:rPr>
              <a:t>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22146" y="3425741"/>
            <a:ext cx="3228370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2"/>
              </a:lnSpc>
            </a:pPr>
            <a:r>
              <a:rPr lang="en-US" sz="2568">
                <a:solidFill>
                  <a:srgbClr val="31356E"/>
                </a:solidFill>
                <a:latin typeface="Evolventa"/>
              </a:rPr>
              <a:t>ВСТРЕЧИ С </a:t>
            </a:r>
          </a:p>
          <a:p>
            <a:pPr algn="ctr">
              <a:lnSpc>
                <a:spcPts val="3082"/>
              </a:lnSpc>
            </a:pPr>
            <a:r>
              <a:rPr lang="en-US" sz="2568">
                <a:solidFill>
                  <a:srgbClr val="31356E"/>
                </a:solidFill>
                <a:latin typeface="Evolventa"/>
              </a:rPr>
              <a:t>НАСЕЛЕНИЕМ </a:t>
            </a:r>
          </a:p>
          <a:p>
            <a:pPr algn="ctr">
              <a:lnSpc>
                <a:spcPts val="3082"/>
              </a:lnSpc>
            </a:pPr>
            <a:r>
              <a:rPr lang="en-US" sz="2568">
                <a:solidFill>
                  <a:srgbClr val="31356E"/>
                </a:solidFill>
                <a:latin typeface="Evolventa Bold"/>
              </a:rPr>
              <a:t>12</a:t>
            </a:r>
            <a:r>
              <a:rPr lang="en-US" sz="2568">
                <a:solidFill>
                  <a:srgbClr val="31356E"/>
                </a:solidFill>
                <a:latin typeface="Evolventa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17659" y="4890085"/>
            <a:ext cx="3228370" cy="202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2"/>
              </a:lnSpc>
            </a:pPr>
            <a:r>
              <a:rPr lang="en-US" sz="2568">
                <a:solidFill>
                  <a:srgbClr val="31356E"/>
                </a:solidFill>
                <a:latin typeface="Evolventa"/>
              </a:rPr>
              <a:t>ЭЛЕКТРОННАЯ СИСТЕМА</a:t>
            </a:r>
          </a:p>
          <a:p>
            <a:pPr algn="ctr">
              <a:lnSpc>
                <a:spcPts val="3082"/>
              </a:lnSpc>
            </a:pPr>
            <a:r>
              <a:rPr lang="en-US" sz="2568">
                <a:solidFill>
                  <a:srgbClr val="31356E"/>
                </a:solidFill>
                <a:latin typeface="Evolventa"/>
              </a:rPr>
              <a:t>"ИНЦИДЕНТ МЕНЕДЖМЕНТ"</a:t>
            </a:r>
          </a:p>
          <a:p>
            <a:pPr algn="ctr">
              <a:lnSpc>
                <a:spcPts val="3082"/>
              </a:lnSpc>
            </a:pPr>
            <a:r>
              <a:rPr lang="en-US" sz="2568">
                <a:solidFill>
                  <a:srgbClr val="31356E"/>
                </a:solidFill>
                <a:latin typeface="Evolventa Bold"/>
              </a:rPr>
              <a:t>1575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4174" y="4890085"/>
            <a:ext cx="3228370" cy="202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2"/>
              </a:lnSpc>
            </a:pPr>
            <a:r>
              <a:rPr lang="en-US" sz="2568">
                <a:solidFill>
                  <a:srgbClr val="31356E"/>
                </a:solidFill>
                <a:latin typeface="Evolventa"/>
              </a:rPr>
              <a:t>ЭЛЕКТРОННАЯ СИСТЕМА ПОС</a:t>
            </a:r>
          </a:p>
          <a:p>
            <a:pPr algn="ctr">
              <a:lnSpc>
                <a:spcPts val="3082"/>
              </a:lnSpc>
            </a:pPr>
            <a:r>
              <a:rPr lang="en-US" sz="2568">
                <a:solidFill>
                  <a:srgbClr val="31356E"/>
                </a:solidFill>
                <a:latin typeface="Evolventa"/>
              </a:rPr>
              <a:t>Платформа обратной связи</a:t>
            </a:r>
          </a:p>
          <a:p>
            <a:pPr algn="ctr">
              <a:lnSpc>
                <a:spcPts val="3082"/>
              </a:lnSpc>
            </a:pPr>
            <a:r>
              <a:rPr lang="en-US" sz="2568">
                <a:solidFill>
                  <a:srgbClr val="31356E"/>
                </a:solidFill>
                <a:latin typeface="Evolventa Bold"/>
              </a:rPr>
              <a:t>142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21538" y="7389896"/>
            <a:ext cx="2877449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2"/>
              </a:lnSpc>
            </a:pPr>
            <a:r>
              <a:rPr lang="en-US" sz="2568">
                <a:solidFill>
                  <a:srgbClr val="31356E"/>
                </a:solidFill>
                <a:latin typeface="Evolventa"/>
              </a:rPr>
              <a:t>ЭЛЕКТРОННАЯ СИСТЕМА</a:t>
            </a:r>
          </a:p>
          <a:p>
            <a:pPr algn="ctr">
              <a:lnSpc>
                <a:spcPts val="2842"/>
              </a:lnSpc>
            </a:pPr>
            <a:r>
              <a:rPr lang="en-US" sz="2368">
                <a:solidFill>
                  <a:srgbClr val="31356E"/>
                </a:solidFill>
                <a:latin typeface="Evolventa"/>
              </a:rPr>
              <a:t>"ОНФ прямая линия"</a:t>
            </a:r>
          </a:p>
          <a:p>
            <a:pPr algn="ctr">
              <a:lnSpc>
                <a:spcPts val="3082"/>
              </a:lnSpc>
            </a:pPr>
            <a:r>
              <a:rPr lang="en-US" sz="2568">
                <a:solidFill>
                  <a:srgbClr val="31356E"/>
                </a:solidFill>
                <a:latin typeface="Evolventa Bold"/>
              </a:rPr>
              <a:t>66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29329" y="7389896"/>
            <a:ext cx="2576659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2"/>
              </a:lnSpc>
            </a:pPr>
            <a:r>
              <a:rPr lang="en-US" sz="2568">
                <a:solidFill>
                  <a:srgbClr val="31356E"/>
                </a:solidFill>
                <a:latin typeface="Evolventa"/>
              </a:rPr>
              <a:t>ЭЛЕКТРОННАЯ СИСТЕМА</a:t>
            </a:r>
          </a:p>
          <a:p>
            <a:pPr algn="ctr">
              <a:lnSpc>
                <a:spcPts val="3082"/>
              </a:lnSpc>
            </a:pPr>
            <a:r>
              <a:rPr lang="en-US" sz="2568">
                <a:solidFill>
                  <a:srgbClr val="31356E"/>
                </a:solidFill>
                <a:latin typeface="Evolventa"/>
              </a:rPr>
              <a:t>ССТУ</a:t>
            </a:r>
          </a:p>
          <a:p>
            <a:pPr algn="ctr">
              <a:lnSpc>
                <a:spcPts val="2122"/>
              </a:lnSpc>
            </a:pPr>
            <a:r>
              <a:rPr lang="en-US" sz="1768">
                <a:solidFill>
                  <a:srgbClr val="31356E"/>
                </a:solidFill>
                <a:latin typeface="Evolventa"/>
              </a:rPr>
              <a:t>анализ обращений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311995" y="3668629"/>
            <a:ext cx="5720709" cy="6507356"/>
            <a:chOff x="0" y="0"/>
            <a:chExt cx="7627613" cy="8676475"/>
          </a:xfrm>
        </p:grpSpPr>
        <p:sp>
          <p:nvSpPr>
            <p:cNvPr id="16" name="TextBox 16"/>
            <p:cNvSpPr txBox="1"/>
            <p:nvPr/>
          </p:nvSpPr>
          <p:spPr>
            <a:xfrm>
              <a:off x="5663540" y="7466961"/>
              <a:ext cx="840357" cy="1209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0"/>
                </a:lnSpc>
              </a:pPr>
              <a:endParaRPr/>
            </a:p>
            <a:p>
              <a:pPr algn="ctr">
                <a:lnSpc>
                  <a:spcPts val="3510"/>
                </a:lnSpc>
              </a:pPr>
              <a:r>
                <a:rPr lang="en-US" sz="2507">
                  <a:solidFill>
                    <a:srgbClr val="FFFFFF"/>
                  </a:solidFill>
                  <a:latin typeface="Evolventa Bold"/>
                </a:rPr>
                <a:t>36%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352158"/>
              <a:ext cx="840357" cy="1209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0"/>
                </a:lnSpc>
              </a:pPr>
              <a:endParaRPr/>
            </a:p>
            <a:p>
              <a:pPr algn="ctr">
                <a:lnSpc>
                  <a:spcPts val="3510"/>
                </a:lnSpc>
              </a:pPr>
              <a:r>
                <a:rPr lang="en-US" sz="2507">
                  <a:solidFill>
                    <a:srgbClr val="FFFFFF"/>
                  </a:solidFill>
                  <a:latin typeface="Evolventa Bold"/>
                </a:rPr>
                <a:t>32%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6787256" y="1028361"/>
              <a:ext cx="840357" cy="1209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0"/>
                </a:lnSpc>
              </a:pPr>
              <a:endParaRPr/>
            </a:p>
            <a:p>
              <a:pPr algn="ctr">
                <a:lnSpc>
                  <a:spcPts val="3510"/>
                </a:lnSpc>
              </a:pPr>
              <a:r>
                <a:rPr lang="en-US" sz="2507">
                  <a:solidFill>
                    <a:srgbClr val="FFFFFF"/>
                  </a:solidFill>
                  <a:latin typeface="Evolventa Bold"/>
                </a:rPr>
                <a:t>25%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705731" y="-123825"/>
              <a:ext cx="602767" cy="1209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0"/>
                </a:lnSpc>
              </a:pPr>
              <a:endParaRPr/>
            </a:p>
            <a:p>
              <a:pPr algn="ctr">
                <a:lnSpc>
                  <a:spcPts val="3510"/>
                </a:lnSpc>
              </a:pPr>
              <a:r>
                <a:rPr lang="en-US" sz="2507">
                  <a:solidFill>
                    <a:srgbClr val="FFFFFF"/>
                  </a:solidFill>
                  <a:latin typeface="Evolventa Bold"/>
                </a:rPr>
                <a:t>3%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611219" y="138944"/>
              <a:ext cx="602767" cy="1209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0"/>
                </a:lnSpc>
              </a:pPr>
              <a:endParaRPr/>
            </a:p>
            <a:p>
              <a:pPr algn="ctr">
                <a:lnSpc>
                  <a:spcPts val="3510"/>
                </a:lnSpc>
              </a:pPr>
              <a:r>
                <a:rPr lang="en-US" sz="2507">
                  <a:solidFill>
                    <a:srgbClr val="FFFFFF"/>
                  </a:solidFill>
                  <a:latin typeface="Evolventa Bold"/>
                </a:rPr>
                <a:t>2%</a:t>
              </a:r>
            </a:p>
          </p:txBody>
        </p: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1280464" y="1416899"/>
              <a:ext cx="6205101" cy="6205101"/>
              <a:chOff x="0" y="0"/>
              <a:chExt cx="2540000" cy="254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270000" y="0"/>
                <a:ext cx="1285798" cy="1333474"/>
              </a:xfrm>
              <a:custGeom>
                <a:avLst/>
                <a:gdLst/>
                <a:ahLst/>
                <a:cxnLst/>
                <a:rect l="l" t="t" r="r" b="b"/>
                <a:pathLst>
                  <a:path w="1285798" h="1333474">
                    <a:moveTo>
                      <a:pt x="0" y="0"/>
                    </a:moveTo>
                    <a:cubicBezTo>
                      <a:pt x="347841" y="0"/>
                      <a:pt x="680458" y="142671"/>
                      <a:pt x="920193" y="394703"/>
                    </a:cubicBezTo>
                    <a:cubicBezTo>
                      <a:pt x="1159929" y="646735"/>
                      <a:pt x="1285798" y="986067"/>
                      <a:pt x="1268413" y="1333474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7ED957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412576" y="1270000"/>
                <a:ext cx="2127424" cy="1365195"/>
              </a:xfrm>
              <a:custGeom>
                <a:avLst/>
                <a:gdLst/>
                <a:ahLst/>
                <a:cxnLst/>
                <a:rect l="l" t="t" r="r" b="b"/>
                <a:pathLst>
                  <a:path w="2127424" h="1365195">
                    <a:moveTo>
                      <a:pt x="2127424" y="0"/>
                    </a:moveTo>
                    <a:cubicBezTo>
                      <a:pt x="2127424" y="503456"/>
                      <a:pt x="1830027" y="959381"/>
                      <a:pt x="1369270" y="1162288"/>
                    </a:cubicBezTo>
                    <a:cubicBezTo>
                      <a:pt x="908512" y="1365195"/>
                      <a:pt x="371396" y="1276771"/>
                      <a:pt x="0" y="936869"/>
                    </a:cubicBezTo>
                    <a:lnTo>
                      <a:pt x="857424" y="0"/>
                    </a:lnTo>
                    <a:close/>
                  </a:path>
                </a:pathLst>
              </a:custGeom>
              <a:solidFill>
                <a:srgbClr val="00B980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-52566" y="95280"/>
                <a:ext cx="1322566" cy="2153272"/>
              </a:xfrm>
              <a:custGeom>
                <a:avLst/>
                <a:gdLst/>
                <a:ahLst/>
                <a:cxnLst/>
                <a:rect l="l" t="t" r="r" b="b"/>
                <a:pathLst>
                  <a:path w="1322566" h="2153272">
                    <a:moveTo>
                      <a:pt x="513038" y="2153272"/>
                    </a:moveTo>
                    <a:cubicBezTo>
                      <a:pt x="169332" y="1868934"/>
                      <a:pt x="0" y="1425120"/>
                      <a:pt x="66953" y="984100"/>
                    </a:cubicBezTo>
                    <a:cubicBezTo>
                      <a:pt x="133906" y="543080"/>
                      <a:pt x="427327" y="169519"/>
                      <a:pt x="839935" y="0"/>
                    </a:cubicBezTo>
                    <a:lnTo>
                      <a:pt x="1322566" y="1174720"/>
                    </a:lnTo>
                    <a:close/>
                  </a:path>
                </a:pathLst>
              </a:custGeom>
              <a:solidFill>
                <a:srgbClr val="009299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729260" y="44053"/>
                <a:ext cx="540740" cy="1225947"/>
              </a:xfrm>
              <a:custGeom>
                <a:avLst/>
                <a:gdLst/>
                <a:ahLst/>
                <a:cxnLst/>
                <a:rect l="l" t="t" r="r" b="b"/>
                <a:pathLst>
                  <a:path w="540740" h="1225947">
                    <a:moveTo>
                      <a:pt x="0" y="76817"/>
                    </a:moveTo>
                    <a:cubicBezTo>
                      <a:pt x="67330" y="45133"/>
                      <a:pt x="137315" y="19429"/>
                      <a:pt x="209146" y="0"/>
                    </a:cubicBezTo>
                    <a:lnTo>
                      <a:pt x="540740" y="1225947"/>
                    </a:lnTo>
                    <a:close/>
                  </a:path>
                </a:pathLst>
              </a:custGeom>
              <a:solidFill>
                <a:srgbClr val="006995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877548" y="12160"/>
                <a:ext cx="392452" cy="1257840"/>
              </a:xfrm>
              <a:custGeom>
                <a:avLst/>
                <a:gdLst/>
                <a:ahLst/>
                <a:cxnLst/>
                <a:rect l="l" t="t" r="r" b="b"/>
                <a:pathLst>
                  <a:path w="392452" h="1257840">
                    <a:moveTo>
                      <a:pt x="0" y="49998"/>
                    </a:moveTo>
                    <a:cubicBezTo>
                      <a:pt x="70771" y="27004"/>
                      <a:pt x="143425" y="10273"/>
                      <a:pt x="217124" y="0"/>
                    </a:cubicBezTo>
                    <a:lnTo>
                      <a:pt x="392452" y="1257840"/>
                    </a:lnTo>
                    <a:close/>
                  </a:path>
                </a:pathLst>
              </a:custGeom>
              <a:solidFill>
                <a:srgbClr val="003F72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1032026" y="0"/>
                <a:ext cx="237974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237974" h="1270000">
                    <a:moveTo>
                      <a:pt x="0" y="22495"/>
                    </a:moveTo>
                    <a:cubicBezTo>
                      <a:pt x="78399" y="7540"/>
                      <a:pt x="158034" y="8"/>
                      <a:pt x="237847" y="0"/>
                    </a:cubicBezTo>
                    <a:lnTo>
                      <a:pt x="237974" y="1270000"/>
                    </a:lnTo>
                    <a:close/>
                  </a:path>
                </a:pathLst>
              </a:custGeom>
              <a:solidFill>
                <a:srgbClr val="585A92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9577AD"/>
              </a:solidFill>
            </p:spPr>
          </p:sp>
        </p:grp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131844" y="6992665"/>
            <a:ext cx="3323170" cy="3183320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0412981" y="125412"/>
            <a:ext cx="7518738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2"/>
              </a:lnSpc>
            </a:pPr>
            <a:r>
              <a:rPr lang="en-US" sz="2468">
                <a:solidFill>
                  <a:srgbClr val="FFFFFF"/>
                </a:solidFill>
                <a:latin typeface="Evolventa"/>
              </a:rPr>
              <a:t>ТЕМАТИКА ОБРАЩЕНИЙ ГРАЖДАН</a:t>
            </a:r>
          </a:p>
          <a:p>
            <a:pPr algn="ctr">
              <a:lnSpc>
                <a:spcPts val="2962"/>
              </a:lnSpc>
            </a:pPr>
            <a:r>
              <a:rPr lang="en-US" sz="2468">
                <a:solidFill>
                  <a:srgbClr val="FFFFFF"/>
                </a:solidFill>
                <a:latin typeface="Evolventa"/>
              </a:rPr>
              <a:t>в % к общему количеству обращений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1311995" y="2045558"/>
            <a:ext cx="286039" cy="286039"/>
            <a:chOff x="0" y="0"/>
            <a:chExt cx="1913890" cy="191389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1311995" y="1110376"/>
            <a:ext cx="286039" cy="286039"/>
            <a:chOff x="0" y="0"/>
            <a:chExt cx="1913890" cy="191389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6BD6D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1311995" y="1572050"/>
            <a:ext cx="286039" cy="286039"/>
            <a:chOff x="0" y="0"/>
            <a:chExt cx="1913890" cy="191389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B9B9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1311995" y="3358922"/>
            <a:ext cx="286039" cy="286039"/>
            <a:chOff x="0" y="0"/>
            <a:chExt cx="1913890" cy="191389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680BD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1311995" y="2929864"/>
            <a:ext cx="286039" cy="286039"/>
            <a:chOff x="0" y="0"/>
            <a:chExt cx="1913890" cy="191389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1366D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1311995" y="2497182"/>
            <a:ext cx="286039" cy="286039"/>
            <a:chOff x="0" y="0"/>
            <a:chExt cx="1913890" cy="191389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496592"/>
            </a:solidFill>
          </p:spPr>
        </p:sp>
      </p:grpSp>
      <p:sp>
        <p:nvSpPr>
          <p:cNvPr id="43" name="TextBox 43"/>
          <p:cNvSpPr txBox="1"/>
          <p:nvPr/>
        </p:nvSpPr>
        <p:spPr>
          <a:xfrm>
            <a:off x="11901327" y="1043701"/>
            <a:ext cx="1643850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2"/>
              </a:lnSpc>
            </a:pPr>
            <a:r>
              <a:rPr lang="en-US" sz="2168">
                <a:solidFill>
                  <a:srgbClr val="FFFFFF"/>
                </a:solidFill>
                <a:latin typeface="Evolventa"/>
              </a:rPr>
              <a:t>экономика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901327" y="1505375"/>
            <a:ext cx="4753820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2"/>
              </a:lnSpc>
            </a:pPr>
            <a:r>
              <a:rPr lang="en-US" sz="2168">
                <a:solidFill>
                  <a:srgbClr val="FFFFFF"/>
                </a:solidFill>
                <a:latin typeface="Evolventa"/>
              </a:rPr>
              <a:t>жилищно-коммунальная сфера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901327" y="1978883"/>
            <a:ext cx="6257163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2"/>
              </a:lnSpc>
            </a:pPr>
            <a:r>
              <a:rPr lang="en-US" sz="2168">
                <a:solidFill>
                  <a:srgbClr val="FFFFFF"/>
                </a:solidFill>
                <a:latin typeface="Evolventa"/>
              </a:rPr>
              <a:t>благоустройство и дорожное хозяйство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1901327" y="2430507"/>
            <a:ext cx="6257163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2"/>
              </a:lnSpc>
            </a:pPr>
            <a:r>
              <a:rPr lang="en-US" sz="2168">
                <a:solidFill>
                  <a:srgbClr val="FFFFFF"/>
                </a:solidFill>
                <a:latin typeface="Evolventa"/>
              </a:rPr>
              <a:t>оборона и безопасность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901327" y="2863189"/>
            <a:ext cx="6257163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2"/>
              </a:lnSpc>
            </a:pPr>
            <a:r>
              <a:rPr lang="en-US" sz="2168">
                <a:solidFill>
                  <a:srgbClr val="FFFFFF"/>
                </a:solidFill>
                <a:latin typeface="Evolventa"/>
              </a:rPr>
              <a:t>государство, общество, политика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901327" y="3273341"/>
            <a:ext cx="6257163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2"/>
              </a:lnSpc>
            </a:pPr>
            <a:r>
              <a:rPr lang="en-US" sz="2168">
                <a:solidFill>
                  <a:srgbClr val="FFFFFF"/>
                </a:solidFill>
                <a:latin typeface="Evolventa"/>
              </a:rPr>
              <a:t>социальная сфера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004AAD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45" b="2163"/>
          <a:stretch>
            <a:fillRect/>
          </a:stretch>
        </p:blipFill>
        <p:spPr>
          <a:xfrm>
            <a:off x="1304405" y="4309837"/>
            <a:ext cx="6254692" cy="509664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310521" y="3204666"/>
            <a:ext cx="6810958" cy="6810992"/>
            <a:chOff x="0" y="0"/>
            <a:chExt cx="9081277" cy="9081322"/>
          </a:xfrm>
        </p:grpSpPr>
        <p:sp>
          <p:nvSpPr>
            <p:cNvPr id="5" name="TextBox 5"/>
            <p:cNvSpPr txBox="1"/>
            <p:nvPr/>
          </p:nvSpPr>
          <p:spPr>
            <a:xfrm>
              <a:off x="1803061" y="8446108"/>
              <a:ext cx="935083" cy="635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0"/>
                </a:lnSpc>
              </a:pPr>
              <a:r>
                <a:rPr lang="en-US" sz="2493">
                  <a:solidFill>
                    <a:srgbClr val="FFFFFF"/>
                  </a:solidFill>
                  <a:latin typeface="Evolventa"/>
                </a:rPr>
                <a:t>2019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587721" y="8446108"/>
              <a:ext cx="935083" cy="635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0"/>
                </a:lnSpc>
              </a:pPr>
              <a:r>
                <a:rPr lang="en-US" sz="2493">
                  <a:solidFill>
                    <a:srgbClr val="FFFFFF"/>
                  </a:solidFill>
                  <a:latin typeface="Evolventa"/>
                </a:rPr>
                <a:t>2020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372381" y="8446108"/>
              <a:ext cx="935083" cy="635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0"/>
                </a:lnSpc>
              </a:pPr>
              <a:r>
                <a:rPr lang="en-US" sz="2493">
                  <a:solidFill>
                    <a:srgbClr val="FFFFFF"/>
                  </a:solidFill>
                  <a:latin typeface="Evolventa"/>
                </a:rPr>
                <a:t>2021</a:t>
              </a:r>
            </a:p>
          </p:txBody>
        </p: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1029248" y="250932"/>
              <a:ext cx="8052029" cy="8117434"/>
              <a:chOff x="0" y="0"/>
              <a:chExt cx="7674342" cy="773667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-6350"/>
                <a:ext cx="767434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674342" h="12700">
                    <a:moveTo>
                      <a:pt x="0" y="0"/>
                    </a:moveTo>
                    <a:lnTo>
                      <a:pt x="7674342" y="0"/>
                    </a:lnTo>
                    <a:lnTo>
                      <a:pt x="76743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2572543"/>
                <a:ext cx="767434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674342" h="12700">
                    <a:moveTo>
                      <a:pt x="0" y="0"/>
                    </a:moveTo>
                    <a:lnTo>
                      <a:pt x="7674342" y="0"/>
                    </a:lnTo>
                    <a:lnTo>
                      <a:pt x="76743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5151436"/>
                <a:ext cx="767434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674342" h="12700">
                    <a:moveTo>
                      <a:pt x="0" y="0"/>
                    </a:moveTo>
                    <a:lnTo>
                      <a:pt x="7674342" y="0"/>
                    </a:lnTo>
                    <a:lnTo>
                      <a:pt x="76743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7730329"/>
                <a:ext cx="767434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674342" h="12700">
                    <a:moveTo>
                      <a:pt x="0" y="0"/>
                    </a:moveTo>
                    <a:lnTo>
                      <a:pt x="7674342" y="0"/>
                    </a:lnTo>
                    <a:lnTo>
                      <a:pt x="76743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0" y="-133350"/>
              <a:ext cx="818156" cy="635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490"/>
                </a:lnSpc>
              </a:pPr>
              <a:r>
                <a:rPr lang="en-US" sz="2493">
                  <a:solidFill>
                    <a:srgbClr val="FFFFFF"/>
                  </a:solidFill>
                  <a:latin typeface="Evolventa"/>
                </a:rPr>
                <a:t>600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572461"/>
              <a:ext cx="818156" cy="635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490"/>
                </a:lnSpc>
              </a:pPr>
              <a:r>
                <a:rPr lang="en-US" sz="2493">
                  <a:solidFill>
                    <a:srgbClr val="FFFFFF"/>
                  </a:solidFill>
                  <a:latin typeface="Evolventa"/>
                </a:rPr>
                <a:t>400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5278273"/>
              <a:ext cx="818156" cy="635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490"/>
                </a:lnSpc>
              </a:pPr>
              <a:r>
                <a:rPr lang="en-US" sz="2493">
                  <a:solidFill>
                    <a:srgbClr val="FFFFFF"/>
                  </a:solidFill>
                  <a:latin typeface="Evolventa"/>
                </a:rPr>
                <a:t>200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67375" y="7984084"/>
              <a:ext cx="350781" cy="635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490"/>
                </a:lnSpc>
              </a:pPr>
              <a:r>
                <a:rPr lang="en-US" sz="2493">
                  <a:solidFill>
                    <a:srgbClr val="FFFFFF"/>
                  </a:solidFill>
                  <a:latin typeface="Evolventa"/>
                </a:rPr>
                <a:t>0 </a:t>
              </a:r>
            </a:p>
          </p:txBody>
        </p: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1029248" y="250932"/>
              <a:ext cx="8052029" cy="8117434"/>
              <a:chOff x="0" y="0"/>
              <a:chExt cx="7674342" cy="773667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5167552"/>
                <a:ext cx="1170428" cy="2569127"/>
              </a:xfrm>
              <a:custGeom>
                <a:avLst/>
                <a:gdLst/>
                <a:ahLst/>
                <a:cxnLst/>
                <a:rect l="l" t="t" r="r" b="b"/>
                <a:pathLst>
                  <a:path w="1170428" h="2569127">
                    <a:moveTo>
                      <a:pt x="0" y="2569127"/>
                    </a:moveTo>
                    <a:lnTo>
                      <a:pt x="0" y="93635"/>
                    </a:lnTo>
                    <a:lnTo>
                      <a:pt x="0" y="93635"/>
                    </a:lnTo>
                    <a:cubicBezTo>
                      <a:pt x="0" y="41922"/>
                      <a:pt x="41921" y="0"/>
                      <a:pt x="93634" y="0"/>
                    </a:cubicBezTo>
                    <a:lnTo>
                      <a:pt x="1076793" y="0"/>
                    </a:lnTo>
                    <a:cubicBezTo>
                      <a:pt x="1128506" y="0"/>
                      <a:pt x="1170428" y="41922"/>
                      <a:pt x="1170428" y="93635"/>
                    </a:cubicBezTo>
                    <a:lnTo>
                      <a:pt x="1170428" y="2569127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2654043" y="5297055"/>
                <a:ext cx="1170428" cy="2439624"/>
              </a:xfrm>
              <a:custGeom>
                <a:avLst/>
                <a:gdLst/>
                <a:ahLst/>
                <a:cxnLst/>
                <a:rect l="l" t="t" r="r" b="b"/>
                <a:pathLst>
                  <a:path w="1170428" h="2439624">
                    <a:moveTo>
                      <a:pt x="0" y="2439624"/>
                    </a:moveTo>
                    <a:lnTo>
                      <a:pt x="0" y="93634"/>
                    </a:lnTo>
                    <a:cubicBezTo>
                      <a:pt x="0" y="41921"/>
                      <a:pt x="41922" y="0"/>
                      <a:pt x="93634" y="0"/>
                    </a:cubicBezTo>
                    <a:lnTo>
                      <a:pt x="1076794" y="0"/>
                    </a:lnTo>
                    <a:cubicBezTo>
                      <a:pt x="1128506" y="0"/>
                      <a:pt x="1170428" y="41921"/>
                      <a:pt x="1170428" y="93634"/>
                    </a:cubicBezTo>
                    <a:lnTo>
                      <a:pt x="1170428" y="2439624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5308086" y="5891073"/>
                <a:ext cx="1170428" cy="1845606"/>
              </a:xfrm>
              <a:custGeom>
                <a:avLst/>
                <a:gdLst/>
                <a:ahLst/>
                <a:cxnLst/>
                <a:rect l="l" t="t" r="r" b="b"/>
                <a:pathLst>
                  <a:path w="1170428" h="1845606">
                    <a:moveTo>
                      <a:pt x="0" y="1845606"/>
                    </a:moveTo>
                    <a:lnTo>
                      <a:pt x="0" y="93634"/>
                    </a:lnTo>
                    <a:cubicBezTo>
                      <a:pt x="0" y="41921"/>
                      <a:pt x="41922" y="0"/>
                      <a:pt x="93635" y="0"/>
                    </a:cubicBezTo>
                    <a:lnTo>
                      <a:pt x="1076794" y="0"/>
                    </a:lnTo>
                    <a:cubicBezTo>
                      <a:pt x="1128507" y="0"/>
                      <a:pt x="1170428" y="41921"/>
                      <a:pt x="1170428" y="93634"/>
                    </a:cubicBezTo>
                    <a:lnTo>
                      <a:pt x="1170428" y="1845606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1195828" y="2520965"/>
                <a:ext cx="1170428" cy="5215714"/>
              </a:xfrm>
              <a:custGeom>
                <a:avLst/>
                <a:gdLst/>
                <a:ahLst/>
                <a:cxnLst/>
                <a:rect l="l" t="t" r="r" b="b"/>
                <a:pathLst>
                  <a:path w="1170428" h="5215714">
                    <a:moveTo>
                      <a:pt x="0" y="5215714"/>
                    </a:moveTo>
                    <a:lnTo>
                      <a:pt x="0" y="93634"/>
                    </a:lnTo>
                    <a:cubicBezTo>
                      <a:pt x="0" y="41922"/>
                      <a:pt x="41921" y="0"/>
                      <a:pt x="93634" y="0"/>
                    </a:cubicBezTo>
                    <a:lnTo>
                      <a:pt x="1076793" y="0"/>
                    </a:lnTo>
                    <a:cubicBezTo>
                      <a:pt x="1128506" y="0"/>
                      <a:pt x="1170427" y="41922"/>
                      <a:pt x="1170427" y="93634"/>
                    </a:cubicBezTo>
                    <a:lnTo>
                      <a:pt x="1170427" y="521571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3849871" y="1708614"/>
                <a:ext cx="1170428" cy="6028065"/>
              </a:xfrm>
              <a:custGeom>
                <a:avLst/>
                <a:gdLst/>
                <a:ahLst/>
                <a:cxnLst/>
                <a:rect l="l" t="t" r="r" b="b"/>
                <a:pathLst>
                  <a:path w="1170428" h="6028065">
                    <a:moveTo>
                      <a:pt x="0" y="6028065"/>
                    </a:moveTo>
                    <a:lnTo>
                      <a:pt x="0" y="93634"/>
                    </a:lnTo>
                    <a:cubicBezTo>
                      <a:pt x="0" y="41921"/>
                      <a:pt x="41921" y="0"/>
                      <a:pt x="93634" y="0"/>
                    </a:cubicBezTo>
                    <a:lnTo>
                      <a:pt x="1076793" y="0"/>
                    </a:lnTo>
                    <a:cubicBezTo>
                      <a:pt x="1128506" y="0"/>
                      <a:pt x="1170428" y="41921"/>
                      <a:pt x="1170428" y="93634"/>
                    </a:cubicBezTo>
                    <a:lnTo>
                      <a:pt x="1170428" y="602806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6503914" y="831790"/>
                <a:ext cx="1170428" cy="6904889"/>
              </a:xfrm>
              <a:custGeom>
                <a:avLst/>
                <a:gdLst/>
                <a:ahLst/>
                <a:cxnLst/>
                <a:rect l="l" t="t" r="r" b="b"/>
                <a:pathLst>
                  <a:path w="1170428" h="6904889">
                    <a:moveTo>
                      <a:pt x="0" y="6904889"/>
                    </a:moveTo>
                    <a:lnTo>
                      <a:pt x="0" y="93634"/>
                    </a:lnTo>
                    <a:cubicBezTo>
                      <a:pt x="0" y="68801"/>
                      <a:pt x="9865" y="44985"/>
                      <a:pt x="27425" y="27425"/>
                    </a:cubicBezTo>
                    <a:cubicBezTo>
                      <a:pt x="44985" y="9865"/>
                      <a:pt x="68801" y="0"/>
                      <a:pt x="93634" y="0"/>
                    </a:cubicBezTo>
                    <a:lnTo>
                      <a:pt x="1076794" y="0"/>
                    </a:lnTo>
                    <a:cubicBezTo>
                      <a:pt x="1128506" y="0"/>
                      <a:pt x="1170428" y="41922"/>
                      <a:pt x="1170428" y="93634"/>
                    </a:cubicBezTo>
                    <a:lnTo>
                      <a:pt x="1170428" y="690488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90794" y="2538467"/>
            <a:ext cx="3259014" cy="2790531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14819905" y="2352969"/>
            <a:ext cx="370994" cy="370994"/>
            <a:chOff x="0" y="0"/>
            <a:chExt cx="1913890" cy="191389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C2CB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425620" y="1099897"/>
            <a:ext cx="8056232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3"/>
              </a:lnSpc>
            </a:pPr>
            <a:r>
              <a:rPr lang="en-US" sz="4069" dirty="0">
                <a:solidFill>
                  <a:srgbClr val="31356E"/>
                </a:solidFill>
                <a:latin typeface="Evolventa"/>
              </a:rPr>
              <a:t>ЧИСЛЕННОСТЬ ПОСТОЯННОГО НАСЕЛЕНИЯ, </a:t>
            </a:r>
            <a:r>
              <a:rPr lang="en-US" sz="4069" dirty="0" err="1">
                <a:solidFill>
                  <a:srgbClr val="31356E"/>
                </a:solidFill>
                <a:latin typeface="Evolventa"/>
              </a:rPr>
              <a:t>тыс.чел</a:t>
            </a:r>
            <a:r>
              <a:rPr lang="en-US" sz="4069" dirty="0">
                <a:solidFill>
                  <a:srgbClr val="31356E"/>
                </a:solidFill>
                <a:latin typeface="Evolventa"/>
              </a:rPr>
              <a:t>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887626" y="9528684"/>
            <a:ext cx="791289" cy="50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Evolventa"/>
              </a:rPr>
              <a:t>2019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036106" y="9507674"/>
            <a:ext cx="791289" cy="50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Evolventa"/>
              </a:rPr>
              <a:t>2020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254145" y="9507674"/>
            <a:ext cx="791289" cy="50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Evolventa"/>
              </a:rPr>
              <a:t>2021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623843" y="3395006"/>
            <a:ext cx="1329392" cy="629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7"/>
              </a:lnSpc>
              <a:spcBef>
                <a:spcPct val="0"/>
              </a:spcBef>
            </a:pPr>
            <a:r>
              <a:rPr lang="en-US" sz="3119">
                <a:solidFill>
                  <a:srgbClr val="000000"/>
                </a:solidFill>
                <a:latin typeface="Evolventa Bold"/>
              </a:rPr>
              <a:t>23,336</a:t>
            </a:r>
            <a:r>
              <a:rPr lang="en-US" sz="3119">
                <a:solidFill>
                  <a:srgbClr val="000000"/>
                </a:solidFill>
                <a:latin typeface="Evolventa"/>
              </a:rPr>
              <a:t>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767055" y="4297300"/>
            <a:ext cx="1329392" cy="629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7"/>
              </a:lnSpc>
              <a:spcBef>
                <a:spcPct val="0"/>
              </a:spcBef>
            </a:pPr>
            <a:r>
              <a:rPr lang="en-US" sz="3119">
                <a:solidFill>
                  <a:srgbClr val="000000"/>
                </a:solidFill>
                <a:latin typeface="Evolventa Bold"/>
              </a:rPr>
              <a:t>23,104</a:t>
            </a:r>
            <a:r>
              <a:rPr lang="en-US" sz="3119">
                <a:solidFill>
                  <a:srgbClr val="000000"/>
                </a:solidFill>
                <a:latin typeface="Evolventa"/>
              </a:rPr>
              <a:t>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985094" y="5188493"/>
            <a:ext cx="1329392" cy="629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7"/>
              </a:lnSpc>
              <a:spcBef>
                <a:spcPct val="0"/>
              </a:spcBef>
            </a:pPr>
            <a:r>
              <a:rPr lang="en-US" sz="3119">
                <a:solidFill>
                  <a:srgbClr val="000000"/>
                </a:solidFill>
                <a:latin typeface="Evolventa Bold"/>
              </a:rPr>
              <a:t>22,730</a:t>
            </a:r>
            <a:r>
              <a:rPr lang="en-US" sz="3119">
                <a:solidFill>
                  <a:srgbClr val="000000"/>
                </a:solidFill>
                <a:latin typeface="Evolventa"/>
              </a:rPr>
              <a:t>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909518" y="1099897"/>
            <a:ext cx="8056232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3"/>
              </a:lnSpc>
            </a:pPr>
            <a:r>
              <a:rPr lang="en-US" sz="4069">
                <a:solidFill>
                  <a:srgbClr val="FFFFFF"/>
                </a:solidFill>
                <a:latin typeface="Evolventa"/>
              </a:rPr>
              <a:t>ЕСТЕСТВЕННОЕ ДВИЖЕНИЕ НАСЕЛЕНИЯ, чел.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4819905" y="2914650"/>
            <a:ext cx="370994" cy="370994"/>
            <a:chOff x="0" y="0"/>
            <a:chExt cx="1913890" cy="191389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7" name="TextBox 37"/>
          <p:cNvSpPr txBox="1"/>
          <p:nvPr/>
        </p:nvSpPr>
        <p:spPr>
          <a:xfrm>
            <a:off x="15547408" y="2219619"/>
            <a:ext cx="2740592" cy="50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Evolventa"/>
              </a:rPr>
              <a:t>РОДИВШИХСЯ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5547408" y="2781300"/>
            <a:ext cx="2740592" cy="50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Evolventa"/>
              </a:rPr>
              <a:t>УМЕРШИХ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212449" y="7483058"/>
            <a:ext cx="621983" cy="50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Evolventa Bold"/>
              </a:rPr>
              <a:t>199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181060" y="5450754"/>
            <a:ext cx="621030" cy="50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Evolventa Bold"/>
              </a:rPr>
              <a:t>404</a:t>
            </a:r>
            <a:r>
              <a:rPr lang="en-US" sz="2500">
                <a:solidFill>
                  <a:srgbClr val="000000"/>
                </a:solidFill>
                <a:latin typeface="Evolventa"/>
              </a:rPr>
              <a:t>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212449" y="7483058"/>
            <a:ext cx="615553" cy="50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Evolventa"/>
              </a:rPr>
              <a:t>199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307079" y="7547900"/>
            <a:ext cx="621030" cy="50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Evolventa Bold"/>
              </a:rPr>
              <a:t>189</a:t>
            </a:r>
            <a:r>
              <a:rPr lang="en-US" sz="2500">
                <a:solidFill>
                  <a:srgbClr val="000000"/>
                </a:solidFill>
                <a:latin typeface="Evolventa"/>
              </a:rPr>
              <a:t>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4256385" y="4741871"/>
            <a:ext cx="652780" cy="50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Evolventa Bold"/>
              </a:rPr>
              <a:t>467</a:t>
            </a:r>
            <a:r>
              <a:rPr lang="en-US" sz="2500">
                <a:solidFill>
                  <a:srgbClr val="000000"/>
                </a:solidFill>
                <a:latin typeface="Evolventa"/>
              </a:rPr>
              <a:t>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6375698" y="3989171"/>
            <a:ext cx="652780" cy="50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Evolventa Bold"/>
              </a:rPr>
              <a:t>535</a:t>
            </a:r>
            <a:r>
              <a:rPr lang="en-US" sz="2500">
                <a:solidFill>
                  <a:srgbClr val="000000"/>
                </a:solidFill>
                <a:latin typeface="Evolventa"/>
              </a:rPr>
              <a:t>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5431135" y="7977196"/>
            <a:ext cx="652780" cy="50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Evolventa Bold"/>
              </a:rPr>
              <a:t>143</a:t>
            </a:r>
            <a:r>
              <a:rPr lang="en-US" sz="2500">
                <a:solidFill>
                  <a:srgbClr val="000000"/>
                </a:solidFill>
                <a:latin typeface="Evolventa"/>
              </a:rPr>
              <a:t> 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28564" y="285716"/>
            <a:ext cx="7724188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ДЕМОГРАФИЯ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8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1528" y="0"/>
            <a:ext cx="13716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3270925">
            <a:off x="-3479476" y="310826"/>
            <a:ext cx="18947486" cy="13759742"/>
          </a:xfrm>
          <a:prstGeom prst="rect">
            <a:avLst/>
          </a:prstGeom>
          <a:solidFill>
            <a:srgbClr val="004AAD"/>
          </a:solidFill>
        </p:spPr>
      </p:sp>
      <p:grpSp>
        <p:nvGrpSpPr>
          <p:cNvPr id="4" name="Group 4"/>
          <p:cNvGrpSpPr/>
          <p:nvPr/>
        </p:nvGrpSpPr>
        <p:grpSpPr>
          <a:xfrm>
            <a:off x="13018322" y="0"/>
            <a:ext cx="5269678" cy="3543165"/>
            <a:chOff x="0" y="0"/>
            <a:chExt cx="1930400" cy="12979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8624" y="1028700"/>
            <a:ext cx="1715954" cy="23556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38617" y="1071111"/>
            <a:ext cx="1745732" cy="2270871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358234" y="4195711"/>
            <a:ext cx="13087850" cy="5575474"/>
            <a:chOff x="0" y="0"/>
            <a:chExt cx="17450467" cy="7433965"/>
          </a:xfrm>
        </p:grpSpPr>
        <p:sp>
          <p:nvSpPr>
            <p:cNvPr id="9" name="TextBox 9"/>
            <p:cNvSpPr txBox="1"/>
            <p:nvPr/>
          </p:nvSpPr>
          <p:spPr>
            <a:xfrm>
              <a:off x="0" y="6856750"/>
              <a:ext cx="17450467" cy="577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69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2075"/>
              <a:ext cx="17450467" cy="62854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150"/>
                </a:lnSpc>
              </a:pPr>
              <a:r>
                <a:rPr lang="en-US" sz="6500" spc="97">
                  <a:solidFill>
                    <a:srgbClr val="FFFFFF"/>
                  </a:solidFill>
                  <a:latin typeface="Evolventa"/>
                </a:rPr>
                <a:t>ОТЧЕТ ГЛАВЫ</a:t>
              </a:r>
            </a:p>
            <a:p>
              <a:pPr>
                <a:lnSpc>
                  <a:spcPts val="7150"/>
                </a:lnSpc>
              </a:pPr>
              <a:r>
                <a:rPr lang="en-US" sz="6500" spc="97">
                  <a:solidFill>
                    <a:srgbClr val="FFFFFF"/>
                  </a:solidFill>
                  <a:latin typeface="Evolventa"/>
                </a:rPr>
                <a:t>ПРИВОЛЖСКОГО МУНИЦИПАЛЬНОГО РАЙОНА ИВАНОВСКОЙ ОБЛАСТИ</a:t>
              </a:r>
            </a:p>
            <a:p>
              <a:pPr>
                <a:lnSpc>
                  <a:spcPts val="7150"/>
                </a:lnSpc>
              </a:pPr>
              <a:r>
                <a:rPr lang="en-US" sz="6500" spc="97">
                  <a:solidFill>
                    <a:srgbClr val="FFFFFF"/>
                  </a:solidFill>
                  <a:latin typeface="Evolventa"/>
                </a:rPr>
                <a:t>ЗА 2021 ГОД</a:t>
              </a:r>
            </a:p>
          </p:txBody>
        </p:sp>
      </p:grp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79288" y="2136637"/>
            <a:ext cx="6280012" cy="71216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8911" y="4438509"/>
            <a:ext cx="7081690" cy="45322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060727" y="308044"/>
            <a:ext cx="6504980" cy="1517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Evolventa"/>
              </a:rPr>
              <a:t>СРЕДНЯЯ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  <a:latin typeface="Evolventa"/>
              </a:rPr>
              <a:t>ЗАРАБОТНАЯ ПЛАТА, руб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81996" y="9196057"/>
            <a:ext cx="791289" cy="50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Evolventa"/>
              </a:rPr>
              <a:t>2019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3649" y="9196057"/>
            <a:ext cx="791289" cy="50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Evolventa"/>
              </a:rPr>
              <a:t>2020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038120" y="9196057"/>
            <a:ext cx="96405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dirty="0">
                <a:solidFill>
                  <a:srgbClr val="FFFFFF"/>
                </a:solidFill>
                <a:latin typeface="Evolventa"/>
              </a:rPr>
              <a:t>2021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91199" y="4991100"/>
            <a:ext cx="1172885" cy="60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Evolventa Bold"/>
              </a:rPr>
              <a:t>25171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238046" y="4057517"/>
            <a:ext cx="1493163" cy="60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Evolventa Bold"/>
              </a:rPr>
              <a:t>27794,9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643191" y="2962393"/>
            <a:ext cx="1493163" cy="60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Evolventa Bold"/>
              </a:rPr>
              <a:t>31130,5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36101" y="9196057"/>
            <a:ext cx="791289" cy="50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Evolventa"/>
              </a:rPr>
              <a:t>2019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94111" y="9196057"/>
            <a:ext cx="791289" cy="50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Evolventa"/>
              </a:rPr>
              <a:t>2020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74848" y="9196057"/>
            <a:ext cx="883202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dirty="0">
                <a:solidFill>
                  <a:srgbClr val="FFFFFF"/>
                </a:solidFill>
                <a:latin typeface="Evolventa"/>
              </a:rPr>
              <a:t>2021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2017" y="1066291"/>
            <a:ext cx="7373064" cy="2222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Evolventa"/>
              </a:rPr>
              <a:t>КОЛИЧЕСТВО ОФИЦИАЛЬНО</a:t>
            </a:r>
          </a:p>
          <a:p>
            <a:pPr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Evolventa"/>
              </a:rPr>
              <a:t>ЗАРЕГИСТРИРОВАННЫХ</a:t>
            </a:r>
          </a:p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  <a:latin typeface="Evolventa"/>
              </a:rPr>
              <a:t>БЕЗРАБОТНЫХ, чел.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31746" y="3558538"/>
            <a:ext cx="746403" cy="60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Evolventa Bold"/>
              </a:rPr>
              <a:t>101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394111" y="3745855"/>
            <a:ext cx="746403" cy="60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Evolventa Bold"/>
              </a:rPr>
              <a:t>263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167071" y="3558538"/>
            <a:ext cx="746403" cy="60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Evolventa Bold"/>
              </a:rPr>
              <a:t>115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4260" y="133350"/>
            <a:ext cx="11345624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FFFFFF"/>
                </a:solidFill>
                <a:latin typeface="Evolventa Bold"/>
              </a:rPr>
              <a:t>РЫНОК ТРУДА И ЗАНЯТОСТЬ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8430205"/>
            <a:ext cx="1859770" cy="1856795"/>
            <a:chOff x="0" y="0"/>
            <a:chExt cx="6350000" cy="6339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36052" y="2552646"/>
            <a:ext cx="7993568" cy="7241938"/>
            <a:chOff x="-1" y="-161925"/>
            <a:chExt cx="10658091" cy="9655917"/>
          </a:xfrm>
        </p:grpSpPr>
        <p:sp>
          <p:nvSpPr>
            <p:cNvPr id="7" name="TextBox 7"/>
            <p:cNvSpPr txBox="1"/>
            <p:nvPr/>
          </p:nvSpPr>
          <p:spPr>
            <a:xfrm>
              <a:off x="9209354" y="7081013"/>
              <a:ext cx="1448736" cy="1600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98"/>
                </a:lnSpc>
              </a:pPr>
              <a:endParaRPr/>
            </a:p>
            <a:p>
              <a:pPr algn="ctr">
                <a:lnSpc>
                  <a:spcPts val="4598"/>
                </a:lnSpc>
              </a:pPr>
              <a:r>
                <a:rPr lang="en-US" sz="3284" dirty="0">
                  <a:solidFill>
                    <a:srgbClr val="323634"/>
                  </a:solidFill>
                  <a:latin typeface="Evolventa Bold"/>
                </a:rPr>
                <a:t>67,2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" y="3241668"/>
              <a:ext cx="1514025" cy="1600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98"/>
                </a:lnSpc>
              </a:pPr>
              <a:endParaRPr/>
            </a:p>
            <a:p>
              <a:pPr algn="ctr">
                <a:lnSpc>
                  <a:spcPts val="4598"/>
                </a:lnSpc>
              </a:pPr>
              <a:r>
                <a:rPr lang="en-US" sz="3284" dirty="0">
                  <a:solidFill>
                    <a:srgbClr val="323634"/>
                  </a:solidFill>
                  <a:latin typeface="Evolventa Bold"/>
                </a:rPr>
                <a:t>30,3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085706" y="-161925"/>
              <a:ext cx="1524097" cy="1600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98"/>
                </a:lnSpc>
              </a:pPr>
              <a:endParaRPr/>
            </a:p>
            <a:p>
              <a:pPr algn="ctr">
                <a:lnSpc>
                  <a:spcPts val="4598"/>
                </a:lnSpc>
              </a:pPr>
              <a:r>
                <a:rPr lang="en-US" sz="3284" dirty="0">
                  <a:solidFill>
                    <a:srgbClr val="323634"/>
                  </a:solidFill>
                  <a:latin typeface="Evolventa Bold"/>
                </a:rPr>
                <a:t>5,5</a:t>
              </a:r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472347" y="1816976"/>
              <a:ext cx="7677016" cy="7677016"/>
              <a:chOff x="0" y="0"/>
              <a:chExt cx="2540000" cy="254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96061" y="0"/>
                <a:ext cx="2435459" cy="2675218"/>
              </a:xfrm>
              <a:custGeom>
                <a:avLst/>
                <a:gdLst/>
                <a:ahLst/>
                <a:cxnLst/>
                <a:rect l="l" t="t" r="r" b="b"/>
                <a:pathLst>
                  <a:path w="2435459" h="2675218">
                    <a:moveTo>
                      <a:pt x="1073939" y="0"/>
                    </a:moveTo>
                    <a:cubicBezTo>
                      <a:pt x="1683962" y="0"/>
                      <a:pt x="2207811" y="433722"/>
                      <a:pt x="2321635" y="1033032"/>
                    </a:cubicBezTo>
                    <a:cubicBezTo>
                      <a:pt x="2435459" y="1632341"/>
                      <a:pt x="2107099" y="2227919"/>
                      <a:pt x="1539553" y="2451568"/>
                    </a:cubicBezTo>
                    <a:cubicBezTo>
                      <a:pt x="972006" y="2675218"/>
                      <a:pt x="325620" y="2463753"/>
                      <a:pt x="0" y="1947905"/>
                    </a:cubicBezTo>
                    <a:lnTo>
                      <a:pt x="1073939" y="1270000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-64008" y="51412"/>
                <a:ext cx="1334008" cy="1949320"/>
              </a:xfrm>
              <a:custGeom>
                <a:avLst/>
                <a:gdLst/>
                <a:ahLst/>
                <a:cxnLst/>
                <a:rect l="l" t="t" r="r" b="b"/>
                <a:pathLst>
                  <a:path w="1334008" h="1949320">
                    <a:moveTo>
                      <a:pt x="295292" y="1949320"/>
                    </a:moveTo>
                    <a:cubicBezTo>
                      <a:pt x="59655" y="1614368"/>
                      <a:pt x="0" y="1186340"/>
                      <a:pt x="135071" y="799721"/>
                    </a:cubicBezTo>
                    <a:cubicBezTo>
                      <a:pt x="270142" y="413102"/>
                      <a:pt x="583361" y="115344"/>
                      <a:pt x="976317" y="0"/>
                    </a:cubicBezTo>
                    <a:lnTo>
                      <a:pt x="1334008" y="1218588"/>
                    </a:lnTo>
                    <a:close/>
                  </a:path>
                </a:pathLst>
              </a:custGeom>
              <a:solidFill>
                <a:srgbClr val="B0C24D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851852" y="0"/>
                <a:ext cx="418148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418148" h="1270000">
                    <a:moveTo>
                      <a:pt x="0" y="70812"/>
                    </a:moveTo>
                    <a:cubicBezTo>
                      <a:pt x="134388" y="23952"/>
                      <a:pt x="275697" y="14"/>
                      <a:pt x="418021" y="0"/>
                    </a:cubicBezTo>
                    <a:lnTo>
                      <a:pt x="418148" y="1270000"/>
                    </a:lnTo>
                    <a:close/>
                  </a:path>
                </a:pathLst>
              </a:custGeom>
              <a:solidFill>
                <a:srgbClr val="6CA14C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347E4A"/>
              </a:solidFill>
            </p:spPr>
          </p:sp>
        </p:grp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740007" y="743665"/>
            <a:ext cx="2790387" cy="2790387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2"/>
              <a:stretch>
                <a:fillRect l="-35331" r="-35331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436053" y="1086347"/>
            <a:ext cx="8056232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3"/>
              </a:lnSpc>
            </a:pPr>
            <a:r>
              <a:rPr lang="en-US" sz="4069">
                <a:solidFill>
                  <a:srgbClr val="31356E"/>
                </a:solidFill>
                <a:latin typeface="Evolventa"/>
              </a:rPr>
              <a:t>СТРУКТУРА ОБРАБАТЫВАЮЩЕГО ПРОИЗВОДСТВА, %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166721" y="3779826"/>
            <a:ext cx="2727349" cy="272734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solidFill>
              <a:srgbClr val="ACCC5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3"/>
              <a:stretch>
                <a:fillRect l="-24977" r="-24977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0530395" y="6784765"/>
            <a:ext cx="2681907" cy="2681907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solidFill>
              <a:srgbClr val="64B445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4"/>
              <a:stretch>
                <a:fillRect l="-26688" r="-26688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10755222" y="505540"/>
            <a:ext cx="5395796" cy="1787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Evolventa"/>
              </a:rPr>
              <a:t>ювелирная</a:t>
            </a:r>
          </a:p>
          <a:p>
            <a:pPr algn="l">
              <a:lnSpc>
                <a:spcPts val="6580"/>
              </a:lnSpc>
              <a:spcBef>
                <a:spcPct val="0"/>
              </a:spcBef>
            </a:pPr>
            <a:r>
              <a:rPr lang="en-US" sz="4700">
                <a:solidFill>
                  <a:srgbClr val="000000"/>
                </a:solidFill>
                <a:latin typeface="Evolventa"/>
              </a:rPr>
              <a:t>промышленность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283662" y="3541701"/>
            <a:ext cx="5395796" cy="1787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Evolventa"/>
              </a:rPr>
              <a:t>пищевая</a:t>
            </a:r>
          </a:p>
          <a:p>
            <a:pPr algn="l">
              <a:lnSpc>
                <a:spcPts val="6580"/>
              </a:lnSpc>
              <a:spcBef>
                <a:spcPct val="0"/>
              </a:spcBef>
            </a:pPr>
            <a:r>
              <a:rPr lang="en-US" sz="4700">
                <a:solidFill>
                  <a:srgbClr val="000000"/>
                </a:solidFill>
                <a:latin typeface="Evolventa"/>
              </a:rPr>
              <a:t>промышленность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453120" y="6546640"/>
            <a:ext cx="5395796" cy="1787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Evolventa"/>
              </a:rPr>
              <a:t>швейное</a:t>
            </a:r>
          </a:p>
          <a:p>
            <a:pPr algn="l">
              <a:lnSpc>
                <a:spcPts val="6580"/>
              </a:lnSpc>
              <a:spcBef>
                <a:spcPct val="0"/>
              </a:spcBef>
            </a:pPr>
            <a:r>
              <a:rPr lang="en-US" sz="4700">
                <a:solidFill>
                  <a:srgbClr val="000000"/>
                </a:solidFill>
                <a:latin typeface="Evolventa"/>
              </a:rPr>
              <a:t>производство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36053" y="133350"/>
            <a:ext cx="7724188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ПРОМЫШЛЕННОСТЬ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2000</Words>
  <Application>Microsoft Office PowerPoint</Application>
  <PresentationFormat>Произвольный</PresentationFormat>
  <Paragraphs>735</Paragraphs>
  <Slides>70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7" baseType="lpstr">
      <vt:lpstr>Arial</vt:lpstr>
      <vt:lpstr>Raleway Bold</vt:lpstr>
      <vt:lpstr>Evolventa Bold</vt:lpstr>
      <vt:lpstr>Raleway</vt:lpstr>
      <vt:lpstr>Calibri</vt:lpstr>
      <vt:lpstr>Evolventa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Печатайте маркетинговые материалы на заказ уже сегодня</dc:title>
  <cp:lastModifiedBy>Пресслужба Адмиистрации</cp:lastModifiedBy>
  <cp:revision>5</cp:revision>
  <dcterms:created xsi:type="dcterms:W3CDTF">2006-08-16T00:00:00Z</dcterms:created>
  <dcterms:modified xsi:type="dcterms:W3CDTF">2022-03-24T08:14:45Z</dcterms:modified>
  <dc:identifier>DAE6rYZ-Gas</dc:identifier>
</cp:coreProperties>
</file>